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6"/>
  </p:notesMasterIdLst>
  <p:sldIdLst>
    <p:sldId id="269" r:id="rId2"/>
    <p:sldId id="292" r:id="rId3"/>
    <p:sldId id="321" r:id="rId4"/>
    <p:sldId id="344" r:id="rId5"/>
    <p:sldId id="320" r:id="rId6"/>
    <p:sldId id="322" r:id="rId7"/>
    <p:sldId id="445" r:id="rId8"/>
    <p:sldId id="294" r:id="rId9"/>
    <p:sldId id="345" r:id="rId10"/>
    <p:sldId id="346" r:id="rId11"/>
    <p:sldId id="347" r:id="rId12"/>
    <p:sldId id="348" r:id="rId13"/>
    <p:sldId id="464" r:id="rId14"/>
    <p:sldId id="446" r:id="rId15"/>
    <p:sldId id="460" r:id="rId16"/>
    <p:sldId id="435" r:id="rId17"/>
    <p:sldId id="416" r:id="rId18"/>
    <p:sldId id="456" r:id="rId19"/>
    <p:sldId id="458" r:id="rId20"/>
    <p:sldId id="463" r:id="rId21"/>
    <p:sldId id="459" r:id="rId22"/>
    <p:sldId id="388" r:id="rId23"/>
    <p:sldId id="462" r:id="rId24"/>
    <p:sldId id="422" r:id="rId25"/>
    <p:sldId id="424" r:id="rId26"/>
    <p:sldId id="438" r:id="rId27"/>
    <p:sldId id="440" r:id="rId28"/>
    <p:sldId id="441" r:id="rId29"/>
    <p:sldId id="439" r:id="rId30"/>
    <p:sldId id="444" r:id="rId31"/>
    <p:sldId id="442" r:id="rId32"/>
    <p:sldId id="447" r:id="rId33"/>
    <p:sldId id="465" r:id="rId34"/>
    <p:sldId id="448" r:id="rId35"/>
    <p:sldId id="449" r:id="rId36"/>
    <p:sldId id="452" r:id="rId37"/>
    <p:sldId id="450" r:id="rId38"/>
    <p:sldId id="451" r:id="rId39"/>
    <p:sldId id="330" r:id="rId40"/>
    <p:sldId id="453" r:id="rId41"/>
    <p:sldId id="455" r:id="rId42"/>
    <p:sldId id="457" r:id="rId43"/>
    <p:sldId id="296" r:id="rId44"/>
    <p:sldId id="28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46" d="100"/>
          <a:sy n="46" d="100"/>
        </p:scale>
        <p:origin x="36" y="3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4A1E5A60-2FF0-4B58-9CFE-8805441ED016}"/>
    <pc:docChg chg="undo custSel addSld delSld modSld sldOrd">
      <pc:chgData name="熊谷 渉" userId="b7a4e8598c9bd55e" providerId="LiveId" clId="{4A1E5A60-2FF0-4B58-9CFE-8805441ED016}" dt="2022-10-06T17:39:06.158" v="2293" actId="47"/>
      <pc:docMkLst>
        <pc:docMk/>
      </pc:docMkLst>
      <pc:sldChg chg="addSp delSp modSp mod">
        <pc:chgData name="熊谷 渉" userId="b7a4e8598c9bd55e" providerId="LiveId" clId="{4A1E5A60-2FF0-4B58-9CFE-8805441ED016}" dt="2022-10-06T16:36:38.697" v="1058" actId="20577"/>
        <pc:sldMkLst>
          <pc:docMk/>
          <pc:sldMk cId="2538294317" sldId="292"/>
        </pc:sldMkLst>
        <pc:spChg chg="add mod">
          <ac:chgData name="熊谷 渉" userId="b7a4e8598c9bd55e" providerId="LiveId" clId="{4A1E5A60-2FF0-4B58-9CFE-8805441ED016}" dt="2022-10-06T16:36:38.697" v="1058" actId="20577"/>
          <ac:spMkLst>
            <pc:docMk/>
            <pc:sldMk cId="2538294317" sldId="292"/>
            <ac:spMk id="2" creationId="{FE88BCB4-C94E-BD58-560C-99E6B50B9C3D}"/>
          </ac:spMkLst>
        </pc:spChg>
        <pc:spChg chg="add mod">
          <ac:chgData name="熊谷 渉" userId="b7a4e8598c9bd55e" providerId="LiveId" clId="{4A1E5A60-2FF0-4B58-9CFE-8805441ED016}" dt="2022-10-06T16:36:25.206" v="1048" actId="403"/>
          <ac:spMkLst>
            <pc:docMk/>
            <pc:sldMk cId="2538294317" sldId="292"/>
            <ac:spMk id="4" creationId="{74E514D4-5887-D3F7-D3F8-8C292CEFD1A8}"/>
          </ac:spMkLst>
        </pc:spChg>
        <pc:spChg chg="mod">
          <ac:chgData name="熊谷 渉" userId="b7a4e8598c9bd55e" providerId="LiveId" clId="{4A1E5A60-2FF0-4B58-9CFE-8805441ED016}" dt="2022-10-06T16:26:02.858" v="338" actId="1036"/>
          <ac:spMkLst>
            <pc:docMk/>
            <pc:sldMk cId="2538294317" sldId="292"/>
            <ac:spMk id="6" creationId="{1F609DF4-3152-4D3E-9CA5-170D4BE14906}"/>
          </ac:spMkLst>
        </pc:spChg>
        <pc:spChg chg="add del mod">
          <ac:chgData name="熊谷 渉" userId="b7a4e8598c9bd55e" providerId="LiveId" clId="{4A1E5A60-2FF0-4B58-9CFE-8805441ED016}" dt="2022-10-06T16:34:14.249" v="989" actId="1035"/>
          <ac:spMkLst>
            <pc:docMk/>
            <pc:sldMk cId="2538294317" sldId="292"/>
            <ac:spMk id="7" creationId="{DF4A014A-8F67-4AA4-97C8-9BD35F7089B0}"/>
          </ac:spMkLst>
        </pc:spChg>
      </pc:sldChg>
      <pc:sldChg chg="del">
        <pc:chgData name="熊谷 渉" userId="b7a4e8598c9bd55e" providerId="LiveId" clId="{4A1E5A60-2FF0-4B58-9CFE-8805441ED016}" dt="2022-10-06T17:03:33.497" v="2069" actId="2696"/>
        <pc:sldMkLst>
          <pc:docMk/>
          <pc:sldMk cId="68191926" sldId="294"/>
        </pc:sldMkLst>
      </pc:sldChg>
      <pc:sldChg chg="delSp modSp add mod">
        <pc:chgData name="熊谷 渉" userId="b7a4e8598c9bd55e" providerId="LiveId" clId="{4A1E5A60-2FF0-4B58-9CFE-8805441ED016}" dt="2022-10-06T17:35:33.761" v="2248" actId="20577"/>
        <pc:sldMkLst>
          <pc:docMk/>
          <pc:sldMk cId="3436793024" sldId="294"/>
        </pc:sldMkLst>
        <pc:spChg chg="del">
          <ac:chgData name="熊谷 渉" userId="b7a4e8598c9bd55e" providerId="LiveId" clId="{4A1E5A60-2FF0-4B58-9CFE-8805441ED016}" dt="2022-10-06T17:05:01.561" v="2094" actId="478"/>
          <ac:spMkLst>
            <pc:docMk/>
            <pc:sldMk cId="3436793024" sldId="294"/>
            <ac:spMk id="8" creationId="{6ADB230B-6BE3-4C61-BE62-E186534A6EB1}"/>
          </ac:spMkLst>
        </pc:spChg>
        <pc:spChg chg="del">
          <ac:chgData name="熊谷 渉" userId="b7a4e8598c9bd55e" providerId="LiveId" clId="{4A1E5A60-2FF0-4B58-9CFE-8805441ED016}" dt="2022-10-06T17:04:58.100" v="2093" actId="478"/>
          <ac:spMkLst>
            <pc:docMk/>
            <pc:sldMk cId="3436793024" sldId="294"/>
            <ac:spMk id="10" creationId="{815F263B-F63D-49FA-9268-6FEFE820BFDB}"/>
          </ac:spMkLst>
        </pc:spChg>
        <pc:spChg chg="mod">
          <ac:chgData name="熊谷 渉" userId="b7a4e8598c9bd55e" providerId="LiveId" clId="{4A1E5A60-2FF0-4B58-9CFE-8805441ED016}" dt="2022-10-06T17:03:48.334" v="2071"/>
          <ac:spMkLst>
            <pc:docMk/>
            <pc:sldMk cId="3436793024" sldId="294"/>
            <ac:spMk id="11" creationId="{E34ABD51-F839-4248-9067-3256F0F116A5}"/>
          </ac:spMkLst>
        </pc:spChg>
        <pc:spChg chg="mod">
          <ac:chgData name="熊谷 渉" userId="b7a4e8598c9bd55e" providerId="LiveId" clId="{4A1E5A60-2FF0-4B58-9CFE-8805441ED016}" dt="2022-10-06T17:35:33.761" v="2248" actId="20577"/>
          <ac:spMkLst>
            <pc:docMk/>
            <pc:sldMk cId="3436793024" sldId="294"/>
            <ac:spMk id="14" creationId="{E87AC5CB-0891-46ED-86C5-FF795F031FB1}"/>
          </ac:spMkLst>
        </pc:spChg>
        <pc:graphicFrameChg chg="mod modGraphic">
          <ac:chgData name="熊谷 渉" userId="b7a4e8598c9bd55e" providerId="LiveId" clId="{4A1E5A60-2FF0-4B58-9CFE-8805441ED016}" dt="2022-10-06T17:35:10.549" v="2206" actId="20577"/>
          <ac:graphicFrameMkLst>
            <pc:docMk/>
            <pc:sldMk cId="3436793024" sldId="294"/>
            <ac:graphicFrameMk id="7" creationId="{7A60E2C5-8187-4488-926F-648C13EC553F}"/>
          </ac:graphicFrameMkLst>
        </pc:graphicFrameChg>
        <pc:graphicFrameChg chg="mod modGraphic">
          <ac:chgData name="熊谷 渉" userId="b7a4e8598c9bd55e" providerId="LiveId" clId="{4A1E5A60-2FF0-4B58-9CFE-8805441ED016}" dt="2022-10-06T17:35:15.491" v="2218" actId="20577"/>
          <ac:graphicFrameMkLst>
            <pc:docMk/>
            <pc:sldMk cId="3436793024" sldId="294"/>
            <ac:graphicFrameMk id="9" creationId="{EFA64094-8AA2-4883-BF79-493367A9CA18}"/>
          </ac:graphicFrameMkLst>
        </pc:graphicFrameChg>
      </pc:sldChg>
      <pc:sldChg chg="del">
        <pc:chgData name="熊谷 渉" userId="b7a4e8598c9bd55e" providerId="LiveId" clId="{4A1E5A60-2FF0-4B58-9CFE-8805441ED016}" dt="2022-10-06T17:39:06.158" v="2293" actId="47"/>
        <pc:sldMkLst>
          <pc:docMk/>
          <pc:sldMk cId="4203970083" sldId="316"/>
        </pc:sldMkLst>
      </pc:sldChg>
      <pc:sldChg chg="modSp mod">
        <pc:chgData name="熊谷 渉" userId="b7a4e8598c9bd55e" providerId="LiveId" clId="{4A1E5A60-2FF0-4B58-9CFE-8805441ED016}" dt="2022-10-06T16:47:15.197" v="1433"/>
        <pc:sldMkLst>
          <pc:docMk/>
          <pc:sldMk cId="3410361660" sldId="320"/>
        </pc:sldMkLst>
        <pc:spChg chg="mod">
          <ac:chgData name="熊谷 渉" userId="b7a4e8598c9bd55e" providerId="LiveId" clId="{4A1E5A60-2FF0-4B58-9CFE-8805441ED016}" dt="2022-10-06T16:40:28.420" v="1107" actId="20577"/>
          <ac:spMkLst>
            <pc:docMk/>
            <pc:sldMk cId="3410361660" sldId="320"/>
            <ac:spMk id="8" creationId="{7E7292E2-FDCA-420C-BABF-1E6510C0104D}"/>
          </ac:spMkLst>
        </pc:spChg>
        <pc:spChg chg="mod">
          <ac:chgData name="熊谷 渉" userId="b7a4e8598c9bd55e" providerId="LiveId" clId="{4A1E5A60-2FF0-4B58-9CFE-8805441ED016}" dt="2022-10-06T16:47:15.197" v="1433"/>
          <ac:spMkLst>
            <pc:docMk/>
            <pc:sldMk cId="3410361660" sldId="320"/>
            <ac:spMk id="14" creationId="{E87AC5CB-0891-46ED-86C5-FF795F031FB1}"/>
          </ac:spMkLst>
        </pc:spChg>
      </pc:sldChg>
      <pc:sldChg chg="addSp modSp mod ord">
        <pc:chgData name="熊谷 渉" userId="b7a4e8598c9bd55e" providerId="LiveId" clId="{4A1E5A60-2FF0-4B58-9CFE-8805441ED016}" dt="2022-10-06T16:46:51.022" v="1428" actId="1076"/>
        <pc:sldMkLst>
          <pc:docMk/>
          <pc:sldMk cId="3358173200" sldId="321"/>
        </pc:sldMkLst>
        <pc:spChg chg="add mod">
          <ac:chgData name="熊谷 渉" userId="b7a4e8598c9bd55e" providerId="LiveId" clId="{4A1E5A60-2FF0-4B58-9CFE-8805441ED016}" dt="2022-10-06T16:42:57.344" v="1204" actId="1076"/>
          <ac:spMkLst>
            <pc:docMk/>
            <pc:sldMk cId="3358173200" sldId="321"/>
            <ac:spMk id="2" creationId="{F76BE37B-1ABD-62BC-159F-DDBBADCD0070}"/>
          </ac:spMkLst>
        </pc:spChg>
        <pc:spChg chg="mod">
          <ac:chgData name="熊谷 渉" userId="b7a4e8598c9bd55e" providerId="LiveId" clId="{4A1E5A60-2FF0-4B58-9CFE-8805441ED016}" dt="2022-10-06T16:46:51.022" v="1428" actId="1076"/>
          <ac:spMkLst>
            <pc:docMk/>
            <pc:sldMk cId="3358173200" sldId="321"/>
            <ac:spMk id="4" creationId="{1C11E1FC-BAFA-434E-B67E-275B4A573D08}"/>
          </ac:spMkLst>
        </pc:spChg>
        <pc:spChg chg="add mod">
          <ac:chgData name="熊谷 渉" userId="b7a4e8598c9bd55e" providerId="LiveId" clId="{4A1E5A60-2FF0-4B58-9CFE-8805441ED016}" dt="2022-10-06T16:45:15.025" v="1426" actId="1036"/>
          <ac:spMkLst>
            <pc:docMk/>
            <pc:sldMk cId="3358173200" sldId="321"/>
            <ac:spMk id="5" creationId="{ED618336-0A3D-0092-9A77-F780F44BEF35}"/>
          </ac:spMkLst>
        </pc:spChg>
      </pc:sldChg>
      <pc:sldChg chg="addSp delSp modSp mod ord">
        <pc:chgData name="熊谷 渉" userId="b7a4e8598c9bd55e" providerId="LiveId" clId="{4A1E5A60-2FF0-4B58-9CFE-8805441ED016}" dt="2022-10-06T17:38:55.835" v="2292" actId="1037"/>
        <pc:sldMkLst>
          <pc:docMk/>
          <pc:sldMk cId="549007634" sldId="322"/>
        </pc:sldMkLst>
        <pc:spChg chg="add mod">
          <ac:chgData name="熊谷 渉" userId="b7a4e8598c9bd55e" providerId="LiveId" clId="{4A1E5A60-2FF0-4B58-9CFE-8805441ED016}" dt="2022-10-06T17:38:26.319" v="2268" actId="1035"/>
          <ac:spMkLst>
            <pc:docMk/>
            <pc:sldMk cId="549007634" sldId="322"/>
            <ac:spMk id="4" creationId="{9DBA4CB2-55B8-AA4E-95E9-1BC84A63DF45}"/>
          </ac:spMkLst>
        </pc:spChg>
        <pc:spChg chg="add mod">
          <ac:chgData name="熊谷 渉" userId="b7a4e8598c9bd55e" providerId="LiveId" clId="{4A1E5A60-2FF0-4B58-9CFE-8805441ED016}" dt="2022-10-06T17:38:26.319" v="2268" actId="1035"/>
          <ac:spMkLst>
            <pc:docMk/>
            <pc:sldMk cId="549007634" sldId="322"/>
            <ac:spMk id="5" creationId="{629941FD-13CE-549B-414A-6D0EA4415F3D}"/>
          </ac:spMkLst>
        </pc:spChg>
        <pc:spChg chg="add mod">
          <ac:chgData name="熊谷 渉" userId="b7a4e8598c9bd55e" providerId="LiveId" clId="{4A1E5A60-2FF0-4B58-9CFE-8805441ED016}" dt="2022-10-06T17:38:26.319" v="2268" actId="1035"/>
          <ac:spMkLst>
            <pc:docMk/>
            <pc:sldMk cId="549007634" sldId="322"/>
            <ac:spMk id="6" creationId="{DC58B157-4F54-274F-947C-8BD84E6672E5}"/>
          </ac:spMkLst>
        </pc:spChg>
        <pc:spChg chg="add mod">
          <ac:chgData name="熊谷 渉" userId="b7a4e8598c9bd55e" providerId="LiveId" clId="{4A1E5A60-2FF0-4B58-9CFE-8805441ED016}" dt="2022-10-06T17:03:03.994" v="2068" actId="1038"/>
          <ac:spMkLst>
            <pc:docMk/>
            <pc:sldMk cId="549007634" sldId="322"/>
            <ac:spMk id="7" creationId="{96ABB5B1-33F3-C42C-05B6-94A93BA13D2E}"/>
          </ac:spMkLst>
        </pc:spChg>
        <pc:spChg chg="del mod">
          <ac:chgData name="熊谷 渉" userId="b7a4e8598c9bd55e" providerId="LiveId" clId="{4A1E5A60-2FF0-4B58-9CFE-8805441ED016}" dt="2022-10-06T16:51:05.274" v="1609" actId="478"/>
          <ac:spMkLst>
            <pc:docMk/>
            <pc:sldMk cId="549007634" sldId="322"/>
            <ac:spMk id="8" creationId="{D0800C4C-7A12-4D7E-8AA1-5EAAF885D5CF}"/>
          </ac:spMkLst>
        </pc:spChg>
        <pc:spChg chg="add mod">
          <ac:chgData name="熊谷 渉" userId="b7a4e8598c9bd55e" providerId="LiveId" clId="{4A1E5A60-2FF0-4B58-9CFE-8805441ED016}" dt="2022-10-06T17:38:26.319" v="2268" actId="1035"/>
          <ac:spMkLst>
            <pc:docMk/>
            <pc:sldMk cId="549007634" sldId="322"/>
            <ac:spMk id="9" creationId="{44948413-03F0-4DFF-14F4-DC753E6EA0B3}"/>
          </ac:spMkLst>
        </pc:spChg>
        <pc:spChg chg="mod">
          <ac:chgData name="熊谷 渉" userId="b7a4e8598c9bd55e" providerId="LiveId" clId="{4A1E5A60-2FF0-4B58-9CFE-8805441ED016}" dt="2022-10-06T16:49:35.110" v="1451" actId="20577"/>
          <ac:spMkLst>
            <pc:docMk/>
            <pc:sldMk cId="549007634" sldId="322"/>
            <ac:spMk id="11" creationId="{E34ABD51-F839-4248-9067-3256F0F116A5}"/>
          </ac:spMkLst>
        </pc:spChg>
        <pc:spChg chg="mod">
          <ac:chgData name="熊谷 渉" userId="b7a4e8598c9bd55e" providerId="LiveId" clId="{4A1E5A60-2FF0-4B58-9CFE-8805441ED016}" dt="2022-10-06T16:55:06.562" v="1934" actId="12789"/>
          <ac:spMkLst>
            <pc:docMk/>
            <pc:sldMk cId="549007634" sldId="322"/>
            <ac:spMk id="12" creationId="{EA6B4B9B-CB6A-4A73-8AED-AC68086B55FA}"/>
          </ac:spMkLst>
        </pc:spChg>
        <pc:spChg chg="mod">
          <ac:chgData name="熊谷 渉" userId="b7a4e8598c9bd55e" providerId="LiveId" clId="{4A1E5A60-2FF0-4B58-9CFE-8805441ED016}" dt="2022-10-06T17:38:26.319" v="2268" actId="1035"/>
          <ac:spMkLst>
            <pc:docMk/>
            <pc:sldMk cId="549007634" sldId="322"/>
            <ac:spMk id="13" creationId="{C61C0772-EA65-4A5E-8500-88FF936C7C5C}"/>
          </ac:spMkLst>
        </pc:spChg>
        <pc:spChg chg="del">
          <ac:chgData name="熊谷 渉" userId="b7a4e8598c9bd55e" providerId="LiveId" clId="{4A1E5A60-2FF0-4B58-9CFE-8805441ED016}" dt="2022-10-06T16:50:14.594" v="1462" actId="478"/>
          <ac:spMkLst>
            <pc:docMk/>
            <pc:sldMk cId="549007634" sldId="322"/>
            <ac:spMk id="15" creationId="{446D4DFA-03BA-4E19-803C-5FE7176E0B7C}"/>
          </ac:spMkLst>
        </pc:spChg>
        <pc:spChg chg="del">
          <ac:chgData name="熊谷 渉" userId="b7a4e8598c9bd55e" providerId="LiveId" clId="{4A1E5A60-2FF0-4B58-9CFE-8805441ED016}" dt="2022-10-06T16:49:55.793" v="1459" actId="478"/>
          <ac:spMkLst>
            <pc:docMk/>
            <pc:sldMk cId="549007634" sldId="322"/>
            <ac:spMk id="18" creationId="{689F0BA1-C6A4-45D3-B40F-CDB549BA4BAE}"/>
          </ac:spMkLst>
        </pc:spChg>
        <pc:spChg chg="mod">
          <ac:chgData name="熊谷 渉" userId="b7a4e8598c9bd55e" providerId="LiveId" clId="{4A1E5A60-2FF0-4B58-9CFE-8805441ED016}" dt="2022-10-06T17:38:55.835" v="2292" actId="1037"/>
          <ac:spMkLst>
            <pc:docMk/>
            <pc:sldMk cId="549007634" sldId="322"/>
            <ac:spMk id="19" creationId="{FE152613-5F85-4D4E-8086-D269337DA0E9}"/>
          </ac:spMkLst>
        </pc:spChg>
        <pc:spChg chg="del">
          <ac:chgData name="熊谷 渉" userId="b7a4e8598c9bd55e" providerId="LiveId" clId="{4A1E5A60-2FF0-4B58-9CFE-8805441ED016}" dt="2022-10-06T16:49:50.771" v="1458" actId="478"/>
          <ac:spMkLst>
            <pc:docMk/>
            <pc:sldMk cId="549007634" sldId="322"/>
            <ac:spMk id="20" creationId="{8C3C7F6B-DFA1-4A14-B52B-BC56BC0EF13D}"/>
          </ac:spMkLst>
        </pc:spChg>
        <pc:spChg chg="mod">
          <ac:chgData name="熊谷 渉" userId="b7a4e8598c9bd55e" providerId="LiveId" clId="{4A1E5A60-2FF0-4B58-9CFE-8805441ED016}" dt="2022-10-06T17:38:55.835" v="2292" actId="1037"/>
          <ac:spMkLst>
            <pc:docMk/>
            <pc:sldMk cId="549007634" sldId="322"/>
            <ac:spMk id="21" creationId="{17DF28A8-B205-421A-8602-4238C4E52A25}"/>
          </ac:spMkLst>
        </pc:spChg>
        <pc:spChg chg="del">
          <ac:chgData name="熊谷 渉" userId="b7a4e8598c9bd55e" providerId="LiveId" clId="{4A1E5A60-2FF0-4B58-9CFE-8805441ED016}" dt="2022-10-06T16:49:49.553" v="1457" actId="478"/>
          <ac:spMkLst>
            <pc:docMk/>
            <pc:sldMk cId="549007634" sldId="322"/>
            <ac:spMk id="22" creationId="{2938840C-09ED-45AD-B123-BE0F63A4058C}"/>
          </ac:spMkLst>
        </pc:spChg>
        <pc:spChg chg="mod">
          <ac:chgData name="熊谷 渉" userId="b7a4e8598c9bd55e" providerId="LiveId" clId="{4A1E5A60-2FF0-4B58-9CFE-8805441ED016}" dt="2022-10-06T17:38:55.835" v="2292" actId="1037"/>
          <ac:spMkLst>
            <pc:docMk/>
            <pc:sldMk cId="549007634" sldId="322"/>
            <ac:spMk id="23" creationId="{403F6131-6D93-4F5E-AE44-A89755427704}"/>
          </ac:spMkLst>
        </pc:spChg>
        <pc:spChg chg="add mod">
          <ac:chgData name="熊谷 渉" userId="b7a4e8598c9bd55e" providerId="LiveId" clId="{4A1E5A60-2FF0-4B58-9CFE-8805441ED016}" dt="2022-10-06T16:55:06.562" v="1934" actId="12789"/>
          <ac:spMkLst>
            <pc:docMk/>
            <pc:sldMk cId="549007634" sldId="322"/>
            <ac:spMk id="24" creationId="{6029E157-54C8-8EBF-F723-F6EFC5A182ED}"/>
          </ac:spMkLst>
        </pc:spChg>
        <pc:spChg chg="add mod">
          <ac:chgData name="熊谷 渉" userId="b7a4e8598c9bd55e" providerId="LiveId" clId="{4A1E5A60-2FF0-4B58-9CFE-8805441ED016}" dt="2022-10-06T17:38:26.319" v="2268" actId="1035"/>
          <ac:spMkLst>
            <pc:docMk/>
            <pc:sldMk cId="549007634" sldId="322"/>
            <ac:spMk id="25" creationId="{923C72DF-2EDE-81A6-A518-526D0C0D44B2}"/>
          </ac:spMkLst>
        </pc:spChg>
        <pc:spChg chg="mod">
          <ac:chgData name="熊谷 渉" userId="b7a4e8598c9bd55e" providerId="LiveId" clId="{4A1E5A60-2FF0-4B58-9CFE-8805441ED016}" dt="2022-10-06T16:55:06.562" v="1934" actId="12789"/>
          <ac:spMkLst>
            <pc:docMk/>
            <pc:sldMk cId="549007634" sldId="322"/>
            <ac:spMk id="26" creationId="{3BD7A66B-1BB1-4281-B5CC-26BE821CF4F1}"/>
          </ac:spMkLst>
        </pc:spChg>
        <pc:spChg chg="mod">
          <ac:chgData name="熊谷 渉" userId="b7a4e8598c9bd55e" providerId="LiveId" clId="{4A1E5A60-2FF0-4B58-9CFE-8805441ED016}" dt="2022-10-06T17:38:26.319" v="2268" actId="1035"/>
          <ac:spMkLst>
            <pc:docMk/>
            <pc:sldMk cId="549007634" sldId="322"/>
            <ac:spMk id="27" creationId="{F7DECE73-2325-4A98-A0A6-34338D16C6D1}"/>
          </ac:spMkLst>
        </pc:spChg>
        <pc:spChg chg="del">
          <ac:chgData name="熊谷 渉" userId="b7a4e8598c9bd55e" providerId="LiveId" clId="{4A1E5A60-2FF0-4B58-9CFE-8805441ED016}" dt="2022-10-06T16:52:03.625" v="1629" actId="478"/>
          <ac:spMkLst>
            <pc:docMk/>
            <pc:sldMk cId="549007634" sldId="322"/>
            <ac:spMk id="28" creationId="{EFD60E15-A52F-40E9-AB7A-757F96948859}"/>
          </ac:spMkLst>
        </pc:spChg>
        <pc:spChg chg="del">
          <ac:chgData name="熊谷 渉" userId="b7a4e8598c9bd55e" providerId="LiveId" clId="{4A1E5A60-2FF0-4B58-9CFE-8805441ED016}" dt="2022-10-06T16:52:01.913" v="1628" actId="478"/>
          <ac:spMkLst>
            <pc:docMk/>
            <pc:sldMk cId="549007634" sldId="322"/>
            <ac:spMk id="29" creationId="{C8B88FCC-21FD-48D3-A275-9D0BEE8BB3A7}"/>
          </ac:spMkLst>
        </pc:spChg>
        <pc:spChg chg="mod">
          <ac:chgData name="熊谷 渉" userId="b7a4e8598c9bd55e" providerId="LiveId" clId="{4A1E5A60-2FF0-4B58-9CFE-8805441ED016}" dt="2022-10-06T17:38:26.319" v="2268" actId="1035"/>
          <ac:spMkLst>
            <pc:docMk/>
            <pc:sldMk cId="549007634" sldId="322"/>
            <ac:spMk id="30" creationId="{629F9521-26A7-4B8D-9995-139AA96630D2}"/>
          </ac:spMkLst>
        </pc:spChg>
        <pc:spChg chg="del">
          <ac:chgData name="熊谷 渉" userId="b7a4e8598c9bd55e" providerId="LiveId" clId="{4A1E5A60-2FF0-4B58-9CFE-8805441ED016}" dt="2022-10-06T16:53:10.759" v="1693" actId="478"/>
          <ac:spMkLst>
            <pc:docMk/>
            <pc:sldMk cId="549007634" sldId="322"/>
            <ac:spMk id="31" creationId="{25C734E7-8739-47F5-B318-BD9D81168C43}"/>
          </ac:spMkLst>
        </pc:spChg>
        <pc:cxnChg chg="del">
          <ac:chgData name="熊谷 渉" userId="b7a4e8598c9bd55e" providerId="LiveId" clId="{4A1E5A60-2FF0-4B58-9CFE-8805441ED016}" dt="2022-10-06T16:51:03.345" v="1608" actId="478"/>
          <ac:cxnSpMkLst>
            <pc:docMk/>
            <pc:sldMk cId="549007634" sldId="322"/>
            <ac:cxnSpMk id="10" creationId="{1D2B0403-DD25-4E9B-9ADA-F4D3A19DECBD}"/>
          </ac:cxnSpMkLst>
        </pc:cxnChg>
        <pc:cxnChg chg="del mod">
          <ac:chgData name="熊谷 渉" userId="b7a4e8598c9bd55e" providerId="LiveId" clId="{4A1E5A60-2FF0-4B58-9CFE-8805441ED016}" dt="2022-10-06T17:38:22.206" v="2249" actId="478"/>
          <ac:cxnSpMkLst>
            <pc:docMk/>
            <pc:sldMk cId="549007634" sldId="322"/>
            <ac:cxnSpMk id="16" creationId="{BC5CB1AA-5DD2-49C5-B1E4-B649ABAD161E}"/>
          </ac:cxnSpMkLst>
        </pc:cxnChg>
        <pc:cxnChg chg="mod">
          <ac:chgData name="熊谷 渉" userId="b7a4e8598c9bd55e" providerId="LiveId" clId="{4A1E5A60-2FF0-4B58-9CFE-8805441ED016}" dt="2022-10-06T16:54:37.999" v="1904" actId="1037"/>
          <ac:cxnSpMkLst>
            <pc:docMk/>
            <pc:sldMk cId="549007634" sldId="322"/>
            <ac:cxnSpMk id="17" creationId="{8860B63E-9A83-4BF6-8647-5A6D73A86542}"/>
          </ac:cxnSpMkLst>
        </pc:cxnChg>
        <pc:cxnChg chg="add mod">
          <ac:chgData name="熊谷 渉" userId="b7a4e8598c9bd55e" providerId="LiveId" clId="{4A1E5A60-2FF0-4B58-9CFE-8805441ED016}" dt="2022-10-06T17:38:52.559" v="2290" actId="1037"/>
          <ac:cxnSpMkLst>
            <pc:docMk/>
            <pc:sldMk cId="549007634" sldId="322"/>
            <ac:cxnSpMk id="32" creationId="{68CD09F4-E933-AC81-C792-2A5FD6C84CA6}"/>
          </ac:cxnSpMkLst>
        </pc:cxnChg>
      </pc:sldChg>
      <pc:sldChg chg="modSp del mod">
        <pc:chgData name="熊谷 渉" userId="b7a4e8598c9bd55e" providerId="LiveId" clId="{4A1E5A60-2FF0-4B58-9CFE-8805441ED016}" dt="2022-10-06T16:40:41.406" v="1112" actId="47"/>
        <pc:sldMkLst>
          <pc:docMk/>
          <pc:sldMk cId="3703043486" sldId="341"/>
        </pc:sldMkLst>
        <pc:spChg chg="mod">
          <ac:chgData name="熊谷 渉" userId="b7a4e8598c9bd55e" providerId="LiveId" clId="{4A1E5A60-2FF0-4B58-9CFE-8805441ED016}" dt="2022-10-06T16:40:34.025" v="1111" actId="20577"/>
          <ac:spMkLst>
            <pc:docMk/>
            <pc:sldMk cId="3703043486" sldId="341"/>
            <ac:spMk id="8" creationId="{7E7292E2-FDCA-420C-BABF-1E6510C0104D}"/>
          </ac:spMkLst>
        </pc:spChg>
      </pc:sldChg>
      <pc:sldChg chg="modSp mod">
        <pc:chgData name="熊谷 渉" userId="b7a4e8598c9bd55e" providerId="LiveId" clId="{4A1E5A60-2FF0-4B58-9CFE-8805441ED016}" dt="2022-10-06T16:40:19.943" v="1103" actId="1076"/>
        <pc:sldMkLst>
          <pc:docMk/>
          <pc:sldMk cId="2282341593" sldId="342"/>
        </pc:sldMkLst>
        <pc:spChg chg="mod">
          <ac:chgData name="熊谷 渉" userId="b7a4e8598c9bd55e" providerId="LiveId" clId="{4A1E5A60-2FF0-4B58-9CFE-8805441ED016}" dt="2022-10-06T16:40:19.943" v="1103" actId="1076"/>
          <ac:spMkLst>
            <pc:docMk/>
            <pc:sldMk cId="2282341593" sldId="342"/>
            <ac:spMk id="8" creationId="{7E7292E2-FDCA-420C-BABF-1E6510C0104D}"/>
          </ac:spMkLst>
        </pc:spChg>
      </pc:sldChg>
      <pc:sldChg chg="addSp delSp modSp add mod ord">
        <pc:chgData name="熊谷 渉" userId="b7a4e8598c9bd55e" providerId="LiveId" clId="{4A1E5A60-2FF0-4B58-9CFE-8805441ED016}" dt="2022-10-06T16:46:54.165" v="1431"/>
        <pc:sldMkLst>
          <pc:docMk/>
          <pc:sldMk cId="2259960824" sldId="344"/>
        </pc:sldMkLst>
        <pc:spChg chg="add del mod">
          <ac:chgData name="熊谷 渉" userId="b7a4e8598c9bd55e" providerId="LiveId" clId="{4A1E5A60-2FF0-4B58-9CFE-8805441ED016}" dt="2022-10-06T16:46:53.820" v="1430" actId="478"/>
          <ac:spMkLst>
            <pc:docMk/>
            <pc:sldMk cId="2259960824" sldId="344"/>
            <ac:spMk id="4" creationId="{7669BF7A-4806-4127-FD64-0D7778689658}"/>
          </ac:spMkLst>
        </pc:spChg>
        <pc:spChg chg="add mod">
          <ac:chgData name="熊谷 渉" userId="b7a4e8598c9bd55e" providerId="LiveId" clId="{4A1E5A60-2FF0-4B58-9CFE-8805441ED016}" dt="2022-10-06T16:46:54.165" v="1431"/>
          <ac:spMkLst>
            <pc:docMk/>
            <pc:sldMk cId="2259960824" sldId="344"/>
            <ac:spMk id="5" creationId="{08DCB995-8C79-47F7-2144-0CE6CCA1CEE6}"/>
          </ac:spMkLst>
        </pc:spChg>
        <pc:spChg chg="del mod">
          <ac:chgData name="熊谷 渉" userId="b7a4e8598c9bd55e" providerId="LiveId" clId="{4A1E5A60-2FF0-4B58-9CFE-8805441ED016}" dt="2022-10-06T16:39:25.955" v="1062" actId="478"/>
          <ac:spMkLst>
            <pc:docMk/>
            <pc:sldMk cId="2259960824" sldId="344"/>
            <ac:spMk id="31" creationId="{C3D46064-84A3-46E0-9781-D5150A67E7FC}"/>
          </ac:spMkLst>
        </pc:spChg>
      </pc:sldChg>
      <pc:sldChg chg="addSp delSp modSp add mod">
        <pc:chgData name="熊谷 渉" userId="b7a4e8598c9bd55e" providerId="LiveId" clId="{4A1E5A60-2FF0-4B58-9CFE-8805441ED016}" dt="2022-10-06T16:47:30.510" v="1435" actId="20577"/>
        <pc:sldMkLst>
          <pc:docMk/>
          <pc:sldMk cId="437432029" sldId="345"/>
        </pc:sldMkLst>
        <pc:spChg chg="add mod">
          <ac:chgData name="熊谷 渉" userId="b7a4e8598c9bd55e" providerId="LiveId" clId="{4A1E5A60-2FF0-4B58-9CFE-8805441ED016}" dt="2022-10-06T16:47:30.510" v="1435" actId="20577"/>
          <ac:spMkLst>
            <pc:docMk/>
            <pc:sldMk cId="437432029" sldId="345"/>
            <ac:spMk id="4" creationId="{54C30E4A-77B5-BD07-44C5-ED61949CD4D1}"/>
          </ac:spMkLst>
        </pc:spChg>
        <pc:spChg chg="del mod">
          <ac:chgData name="熊谷 渉" userId="b7a4e8598c9bd55e" providerId="LiveId" clId="{4A1E5A60-2FF0-4B58-9CFE-8805441ED016}" dt="2022-10-06T16:41:03.976" v="1118" actId="478"/>
          <ac:spMkLst>
            <pc:docMk/>
            <pc:sldMk cId="437432029" sldId="345"/>
            <ac:spMk id="89" creationId="{09C4D91A-7C0E-4F5A-B1AF-EFFEA5C93524}"/>
          </ac:spMkLst>
        </pc:spChg>
      </pc:sldChg>
    </pc:docChg>
  </pc:docChgLst>
  <pc:docChgLst>
    <pc:chgData name="熊谷 渉" userId="b7a4e8598c9bd55e" providerId="LiveId" clId="{E4DBEA61-4B09-4A60-8598-4AE14CA59D06}"/>
    <pc:docChg chg="modSld">
      <pc:chgData name="熊谷 渉" userId="b7a4e8598c9bd55e" providerId="LiveId" clId="{E4DBEA61-4B09-4A60-8598-4AE14CA59D06}" dt="2022-10-07T17:55:40.311" v="14" actId="1036"/>
      <pc:docMkLst>
        <pc:docMk/>
      </pc:docMkLst>
      <pc:sldChg chg="modSp mod">
        <pc:chgData name="熊谷 渉" userId="b7a4e8598c9bd55e" providerId="LiveId" clId="{E4DBEA61-4B09-4A60-8598-4AE14CA59D06}" dt="2022-10-07T17:55:40.311" v="14" actId="1036"/>
        <pc:sldMkLst>
          <pc:docMk/>
          <pc:sldMk cId="1852153746" sldId="269"/>
        </pc:sldMkLst>
        <pc:spChg chg="mod">
          <ac:chgData name="熊谷 渉" userId="b7a4e8598c9bd55e" providerId="LiveId" clId="{E4DBEA61-4B09-4A60-8598-4AE14CA59D06}" dt="2022-10-07T17:55:40.311" v="14" actId="1036"/>
          <ac:spMkLst>
            <pc:docMk/>
            <pc:sldMk cId="1852153746" sldId="269"/>
            <ac:spMk id="4" creationId="{F0E2552A-DDB9-40EF-BF0E-3C852FB057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34.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1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83.png"/><Relationship Id="rId17" Type="http://schemas.openxmlformats.org/officeDocument/2006/relationships/image" Target="../media/image89.png"/><Relationship Id="rId2" Type="http://schemas.openxmlformats.org/officeDocument/2006/relationships/image" Target="../media/image67.png"/><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82.png"/><Relationship Id="rId5" Type="http://schemas.openxmlformats.org/officeDocument/2006/relationships/image" Target="../media/image70.png"/><Relationship Id="rId15" Type="http://schemas.openxmlformats.org/officeDocument/2006/relationships/image" Target="../media/image86.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28.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442.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47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78.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91.jpg"/><Relationship Id="rId1" Type="http://schemas.openxmlformats.org/officeDocument/2006/relationships/slideLayout" Target="../slideLayouts/slideLayout12.xml"/><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92.jpg"/><Relationship Id="rId1" Type="http://schemas.openxmlformats.org/officeDocument/2006/relationships/slideLayout" Target="../slideLayouts/slideLayout12.xml"/><Relationship Id="rId5" Type="http://schemas.openxmlformats.org/officeDocument/2006/relationships/image" Target="../media/image770.png"/><Relationship Id="rId4" Type="http://schemas.openxmlformats.org/officeDocument/2006/relationships/image" Target="../media/image761.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1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image" Target="../media/image791.png"/><Relationship Id="rId7" Type="http://schemas.openxmlformats.org/officeDocument/2006/relationships/image" Target="../media/image831.png"/><Relationship Id="rId12" Type="http://schemas.openxmlformats.org/officeDocument/2006/relationships/image" Target="../media/image890.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821.png"/><Relationship Id="rId11" Type="http://schemas.openxmlformats.org/officeDocument/2006/relationships/image" Target="../media/image94.png"/><Relationship Id="rId5" Type="http://schemas.openxmlformats.org/officeDocument/2006/relationships/image" Target="../media/image813.png"/><Relationship Id="rId10" Type="http://schemas.openxmlformats.org/officeDocument/2006/relationships/image" Target="../media/image93.png"/><Relationship Id="rId4" Type="http://schemas.openxmlformats.org/officeDocument/2006/relationships/image" Target="../media/image802.png"/><Relationship Id="rId9" Type="http://schemas.openxmlformats.org/officeDocument/2006/relationships/image" Target="../media/image851.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6" Type="http://schemas.openxmlformats.org/officeDocument/2006/relationships/image" Target="../media/image930.png"/><Relationship Id="rId5" Type="http://schemas.openxmlformats.org/officeDocument/2006/relationships/image" Target="../media/image353.png"/><Relationship Id="rId4" Type="http://schemas.openxmlformats.org/officeDocument/2006/relationships/image" Target="../media/image343.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42.png"/><Relationship Id="rId18" Type="http://schemas.openxmlformats.org/officeDocument/2006/relationships/image" Target="../media/image1000.png"/><Relationship Id="rId3" Type="http://schemas.openxmlformats.org/officeDocument/2006/relationships/image" Target="../media/image98.png"/><Relationship Id="rId7" Type="http://schemas.openxmlformats.org/officeDocument/2006/relationships/image" Target="../media/image372.png"/><Relationship Id="rId12" Type="http://schemas.openxmlformats.org/officeDocument/2006/relationships/image" Target="../media/image432.png"/><Relationship Id="rId17" Type="http://schemas.openxmlformats.org/officeDocument/2006/relationships/image" Target="../media/image990.png"/><Relationship Id="rId2" Type="http://schemas.openxmlformats.org/officeDocument/2006/relationships/image" Target="../media/image97.png"/><Relationship Id="rId16" Type="http://schemas.openxmlformats.org/officeDocument/2006/relationships/image" Target="../media/image980.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422.png"/><Relationship Id="rId5" Type="http://schemas.openxmlformats.org/officeDocument/2006/relationships/image" Target="../media/image970.png"/><Relationship Id="rId15" Type="http://schemas.openxmlformats.org/officeDocument/2006/relationships/image" Target="../media/image460.png"/><Relationship Id="rId10" Type="http://schemas.openxmlformats.org/officeDocument/2006/relationships/image" Target="../media/image412.png"/><Relationship Id="rId4" Type="http://schemas.openxmlformats.org/officeDocument/2006/relationships/image" Target="../media/image99.png"/><Relationship Id="rId9" Type="http://schemas.openxmlformats.org/officeDocument/2006/relationships/image" Target="../media/image403.png"/><Relationship Id="rId14" Type="http://schemas.openxmlformats.org/officeDocument/2006/relationships/image" Target="../media/image451.png"/></Relationships>
</file>

<file path=ppt/slides/_rels/slide36.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1090.png"/><Relationship Id="rId2" Type="http://schemas.openxmlformats.org/officeDocument/2006/relationships/image" Target="../media/image75.png"/><Relationship Id="rId16" Type="http://schemas.openxmlformats.org/officeDocument/2006/relationships/image" Target="../media/image100.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1080.png"/><Relationship Id="rId15" Type="http://schemas.openxmlformats.org/officeDocument/2006/relationships/image" Target="../media/image460.png"/><Relationship Id="rId23" Type="http://schemas.openxmlformats.org/officeDocument/2006/relationships/image" Target="../media/image101.png"/><Relationship Id="rId10" Type="http://schemas.openxmlformats.org/officeDocument/2006/relationships/image" Target="../media/image412.png"/><Relationship Id="rId19" Type="http://schemas.openxmlformats.org/officeDocument/2006/relationships/image" Target="../media/image1030.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141.png"/><Relationship Id="rId5" Type="http://schemas.openxmlformats.org/officeDocument/2006/relationships/image" Target="../media/image103.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841073"/>
            <a:ext cx="6512266" cy="1772496"/>
          </a:xfrm>
        </p:spPr>
        <p:txBody>
          <a:bodyPr/>
          <a:lstStyle/>
          <a:p>
            <a:r>
              <a:rPr lang="ja-JP" altLang="en-US" dirty="0"/>
              <a:t>共同研究の進捗報告と</a:t>
            </a:r>
            <a:br>
              <a:rPr lang="en-US" altLang="ja-JP" dirty="0"/>
            </a:br>
            <a:r>
              <a:rPr lang="ja-JP" altLang="en-US" dirty="0"/>
              <a:t>今後の進め方のご相談</a:t>
            </a:r>
            <a:br>
              <a:rPr lang="en-US" altLang="ja-JP" sz="2800" dirty="0"/>
            </a:br>
            <a:br>
              <a:rPr lang="en-US" altLang="ja-JP" sz="2400" dirty="0"/>
            </a:br>
            <a:r>
              <a:rPr lang="ja-JP" altLang="en-US" sz="24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8</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spTree>
    <p:extLst>
      <p:ext uri="{BB962C8B-B14F-4D97-AF65-F5344CB8AC3E}">
        <p14:creationId xmlns:p14="http://schemas.microsoft.com/office/powerpoint/2010/main" val="381671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312329" y="1190527"/>
            <a:ext cx="614271" cy="307777"/>
          </a:xfrm>
          <a:prstGeom prst="rect">
            <a:avLst/>
          </a:prstGeom>
          <a:noFill/>
        </p:spPr>
        <p:txBody>
          <a:bodyPr wrap="none" rtlCol="0">
            <a:spAutoFit/>
          </a:bodyPr>
          <a:lstStyle/>
          <a:p>
            <a:r>
              <a:rPr kumimoji="1" lang="en-US" altLang="ja-JP" sz="1400" dirty="0">
                <a:solidFill>
                  <a:schemeClr val="accent4"/>
                </a:solidFill>
              </a:rPr>
              <a:t>KN</a:t>
            </a:r>
            <a:r>
              <a:rPr kumimoji="1" lang="ja-JP" altLang="en-US" sz="1400" dirty="0">
                <a:solidFill>
                  <a:schemeClr val="accent4"/>
                </a:solidFill>
              </a:rPr>
              <a:t>価</a:t>
            </a: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977937101"/>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1173998378"/>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278524046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tc>
                <a:tc>
                  <a:txBody>
                    <a:bodyPr/>
                    <a:lstStyle/>
                    <a:p>
                      <a:pPr algn="ctr"/>
                      <a:r>
                        <a:rPr kumimoji="1" lang="en-US" altLang="ja-JP" sz="1400" dirty="0"/>
                        <a:t>x</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Tree>
    <p:extLst>
      <p:ext uri="{BB962C8B-B14F-4D97-AF65-F5344CB8AC3E}">
        <p14:creationId xmlns:p14="http://schemas.microsoft.com/office/powerpoint/2010/main" val="390082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検証２：二段階アプローチを試す。</a:t>
            </a:r>
            <a:endParaRPr lang="en-US" altLang="ja-JP" sz="2800" dirty="0"/>
          </a:p>
          <a:p>
            <a:pPr>
              <a:defRPr/>
            </a:pPr>
            <a:r>
              <a:rPr lang="ja-JP" altLang="en-US" sz="2800" dirty="0"/>
              <a:t>検証３：スケール差が大きい問題での挙動を確認する。</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241552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p>
        </p:txBody>
      </p:sp>
      <p:sp>
        <p:nvSpPr>
          <p:cNvPr id="28" name="テキスト プレースホルダー 2">
            <a:extLst>
              <a:ext uri="{FF2B5EF4-FFF2-40B4-BE49-F238E27FC236}">
                <a16:creationId xmlns:a16="http://schemas.microsoft.com/office/drawing/2014/main" id="{CE049596-26DB-4181-B335-6C4B911FA2A6}"/>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仮説：可能領域への収束の観点では、優秀な近傍生成を使うほうが有利かもしれない</a:t>
            </a:r>
            <a:endParaRPr lang="en-US" altLang="ja-JP" sz="2400"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4AEB750-904F-47F9-A00C-5614F2A159BF}"/>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29" name="テキスト ボックス 28">
                <a:extLst>
                  <a:ext uri="{FF2B5EF4-FFF2-40B4-BE49-F238E27FC236}">
                    <a16:creationId xmlns:a16="http://schemas.microsoft.com/office/drawing/2014/main" id="{84AEB750-904F-47F9-A00C-5614F2A159BF}"/>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9CD373F0-2167-44CC-9BBB-623949DC869B}"/>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9CD373F0-2167-44CC-9BBB-623949DC869B}"/>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B64DE453-CFCF-4371-8452-5EF083998C26}"/>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2" name="表 31">
            <a:extLst>
              <a:ext uri="{FF2B5EF4-FFF2-40B4-BE49-F238E27FC236}">
                <a16:creationId xmlns:a16="http://schemas.microsoft.com/office/drawing/2014/main" id="{9FBBF7D2-18CB-4C80-9FCD-CD555EA1339C}"/>
              </a:ext>
            </a:extLst>
          </p:cNvPr>
          <p:cNvGraphicFramePr>
            <a:graphicFrameLocks noGrp="1"/>
          </p:cNvGraphicFramePr>
          <p:nvPr>
            <p:extLst>
              <p:ext uri="{D42A27DB-BD31-4B8C-83A1-F6EECF244321}">
                <p14:modId xmlns:p14="http://schemas.microsoft.com/office/powerpoint/2010/main" val="1967080452"/>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3" name="テキスト ボックス 32">
            <a:extLst>
              <a:ext uri="{FF2B5EF4-FFF2-40B4-BE49-F238E27FC236}">
                <a16:creationId xmlns:a16="http://schemas.microsoft.com/office/drawing/2014/main" id="{48EEC470-A37A-4B96-8BB0-F5110EA35D4E}"/>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4" name="左中かっこ 33">
            <a:extLst>
              <a:ext uri="{FF2B5EF4-FFF2-40B4-BE49-F238E27FC236}">
                <a16:creationId xmlns:a16="http://schemas.microsoft.com/office/drawing/2014/main" id="{5137A4E7-0673-4964-83D3-15CDCEC8DCC7}"/>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671F751-8483-473C-B1D6-D530F16F80F6}"/>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57" name="テキスト ボックス 56">
            <a:extLst>
              <a:ext uri="{FF2B5EF4-FFF2-40B4-BE49-F238E27FC236}">
                <a16:creationId xmlns:a16="http://schemas.microsoft.com/office/drawing/2014/main" id="{845BC743-A2BD-4CC2-963A-CBB01107F093}"/>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CFA072A-C36B-48D2-BB39-02283C49FEA1}"/>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8" name="テキスト ボックス 57">
                <a:extLst>
                  <a:ext uri="{FF2B5EF4-FFF2-40B4-BE49-F238E27FC236}">
                    <a16:creationId xmlns:a16="http://schemas.microsoft.com/office/drawing/2014/main" id="{DCFA072A-C36B-48D2-BB39-02283C49FEA1}"/>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2143413C-53BB-4D36-B64B-2960C5F34802}"/>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96C3A0E-D717-4C2D-8292-FABB48CEADC1}"/>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60" name="テキスト ボックス 59">
                <a:extLst>
                  <a:ext uri="{FF2B5EF4-FFF2-40B4-BE49-F238E27FC236}">
                    <a16:creationId xmlns:a16="http://schemas.microsoft.com/office/drawing/2014/main" id="{E96C3A0E-D717-4C2D-8292-FABB48CEADC1}"/>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4B4A9879-7879-49B4-9F82-CBAE4330D027}"/>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0EBF8CA9-FB15-424B-B35D-AED7D1B5252A}"/>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63" name="直線コネクタ 62">
            <a:extLst>
              <a:ext uri="{FF2B5EF4-FFF2-40B4-BE49-F238E27FC236}">
                <a16:creationId xmlns:a16="http://schemas.microsoft.com/office/drawing/2014/main" id="{68777B65-FAB5-4964-9417-99EC5099E6D2}"/>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4A8018A-95E6-4EEE-ABC8-76FE3E73776B}"/>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64" name="テキスト ボックス 63">
                <a:extLst>
                  <a:ext uri="{FF2B5EF4-FFF2-40B4-BE49-F238E27FC236}">
                    <a16:creationId xmlns:a16="http://schemas.microsoft.com/office/drawing/2014/main" id="{74A8018A-95E6-4EEE-ABC8-76FE3E73776B}"/>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65" name="図 64">
            <a:extLst>
              <a:ext uri="{FF2B5EF4-FFF2-40B4-BE49-F238E27FC236}">
                <a16:creationId xmlns:a16="http://schemas.microsoft.com/office/drawing/2014/main" id="{9B6482BB-C0FD-4A0E-8E0B-0FD5B9504E3D}"/>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66" name="楕円 65">
            <a:extLst>
              <a:ext uri="{FF2B5EF4-FFF2-40B4-BE49-F238E27FC236}">
                <a16:creationId xmlns:a16="http://schemas.microsoft.com/office/drawing/2014/main" id="{43602D1D-2029-4CCF-A529-C1400C24D103}"/>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63151F19-6E14-40EC-B91A-3BEA6B1BBD2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68" name="楕円 67">
            <a:extLst>
              <a:ext uri="{FF2B5EF4-FFF2-40B4-BE49-F238E27FC236}">
                <a16:creationId xmlns:a16="http://schemas.microsoft.com/office/drawing/2014/main" id="{B91F0D61-427E-43B2-852E-8BB3B42638D3}"/>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1001422E-E42A-4C09-BA9C-1A5ABFC3D40B}"/>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二等辺三角形 69">
            <a:extLst>
              <a:ext uri="{FF2B5EF4-FFF2-40B4-BE49-F238E27FC236}">
                <a16:creationId xmlns:a16="http://schemas.microsoft.com/office/drawing/2014/main" id="{AE901C88-F7B9-4056-9015-6EF93E4200FF}"/>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1B712183-BD01-4C03-A924-48C86F27DE57}"/>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7D9827E4-3224-42BE-B21D-149EA996CDC1}"/>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507AC4E1-B253-41C2-AB6C-67FB11943396}"/>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74" name="楕円 73">
            <a:extLst>
              <a:ext uri="{FF2B5EF4-FFF2-40B4-BE49-F238E27FC236}">
                <a16:creationId xmlns:a16="http://schemas.microsoft.com/office/drawing/2014/main" id="{1CE11A7F-4A12-413C-87A6-46F14F5A2E76}"/>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BC1EA19C-E919-453D-AF65-DF34D291D06C}"/>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楕円 75">
            <a:extLst>
              <a:ext uri="{FF2B5EF4-FFF2-40B4-BE49-F238E27FC236}">
                <a16:creationId xmlns:a16="http://schemas.microsoft.com/office/drawing/2014/main" id="{B78C14DC-51E4-4CC4-B1CD-4A80F725481C}"/>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楕円 76">
            <a:extLst>
              <a:ext uri="{FF2B5EF4-FFF2-40B4-BE49-F238E27FC236}">
                <a16:creationId xmlns:a16="http://schemas.microsoft.com/office/drawing/2014/main" id="{F0D519CF-D5CF-4131-BAB2-97D815E60DA6}"/>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楕円 77">
            <a:extLst>
              <a:ext uri="{FF2B5EF4-FFF2-40B4-BE49-F238E27FC236}">
                <a16:creationId xmlns:a16="http://schemas.microsoft.com/office/drawing/2014/main" id="{A1EFA62C-A634-4027-8613-A16A65CF90A8}"/>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二等辺三角形 78">
            <a:extLst>
              <a:ext uri="{FF2B5EF4-FFF2-40B4-BE49-F238E27FC236}">
                <a16:creationId xmlns:a16="http://schemas.microsoft.com/office/drawing/2014/main" id="{F7C6796D-A677-4B2C-9555-F2802C37CB38}"/>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6F90A929-0003-4FAC-8C08-DD88EF03B455}"/>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99317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285794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22766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64008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9" t="-180328" r="-339713" b="-29672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563508"/>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606400"/>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p:spTree>
    <p:extLst>
      <p:ext uri="{BB962C8B-B14F-4D97-AF65-F5344CB8AC3E}">
        <p14:creationId xmlns:p14="http://schemas.microsoft.com/office/powerpoint/2010/main" val="400754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8" y="3074964"/>
            <a:ext cx="4035952" cy="2660992"/>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248" y="3094014"/>
            <a:ext cx="4035953" cy="266099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4694018" y="2707478"/>
            <a:ext cx="3146983" cy="338554"/>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1214321" y="270747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4752866"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3.6</a:t>
            </a:r>
            <a:r>
              <a:rPr kumimoji="1" lang="ja-JP" altLang="en-US" sz="1400" dirty="0"/>
              <a:t>分）</a:t>
            </a:r>
          </a:p>
        </p:txBody>
      </p:sp>
      <p:sp>
        <p:nvSpPr>
          <p:cNvPr id="62" name="テキスト ボックス 61">
            <a:extLst>
              <a:ext uri="{FF2B5EF4-FFF2-40B4-BE49-F238E27FC236}">
                <a16:creationId xmlns:a16="http://schemas.microsoft.com/office/drawing/2014/main" id="{469CE23D-00CE-455A-978A-5D72FCB4BA42}"/>
              </a:ext>
            </a:extLst>
          </p:cNvPr>
          <p:cNvSpPr txBox="1"/>
          <p:nvPr/>
        </p:nvSpPr>
        <p:spPr>
          <a:xfrm>
            <a:off x="6621264" y="3812560"/>
            <a:ext cx="1010106" cy="307777"/>
          </a:xfrm>
          <a:prstGeom prst="rect">
            <a:avLst/>
          </a:prstGeom>
          <a:noFill/>
        </p:spPr>
        <p:txBody>
          <a:bodyPr wrap="square" rtlCol="0">
            <a:spAutoFit/>
          </a:bodyPr>
          <a:lstStyle/>
          <a:p>
            <a:pPr algn="ctr"/>
            <a:r>
              <a:rPr kumimoji="1" lang="en-US" altLang="ja-JP" sz="1400" dirty="0"/>
              <a:t>527,177</a:t>
            </a:r>
            <a:endParaRPr kumimoji="1" lang="ja-JP" altLang="en-US" sz="1400" dirty="0"/>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4902594" y="3453287"/>
            <a:ext cx="2065797" cy="307777"/>
          </a:xfrm>
          <a:prstGeom prst="rect">
            <a:avLst/>
          </a:prstGeom>
          <a:noFill/>
        </p:spPr>
        <p:txBody>
          <a:bodyPr wrap="square" rtlCol="0">
            <a:spAutoFit/>
          </a:bodyPr>
          <a:lstStyle/>
          <a:p>
            <a:pPr algn="ctr"/>
            <a:r>
              <a:rPr kumimoji="1" lang="en-US" altLang="ja-JP" sz="1400" dirty="0"/>
              <a:t>7,000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613401" y="322238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22.9</a:t>
            </a:r>
            <a:r>
              <a:rPr kumimoji="1" lang="ja-JP" altLang="en-US" sz="1400" dirty="0"/>
              <a:t>分）</a:t>
            </a:r>
          </a:p>
        </p:txBody>
      </p:sp>
      <p:sp>
        <p:nvSpPr>
          <p:cNvPr id="33" name="テキスト ボックス 32">
            <a:extLst>
              <a:ext uri="{FF2B5EF4-FFF2-40B4-BE49-F238E27FC236}">
                <a16:creationId xmlns:a16="http://schemas.microsoft.com/office/drawing/2014/main" id="{1DF42668-7EC0-40BE-8618-187E5D29EE3C}"/>
              </a:ext>
            </a:extLst>
          </p:cNvPr>
          <p:cNvSpPr txBox="1"/>
          <p:nvPr/>
        </p:nvSpPr>
        <p:spPr>
          <a:xfrm>
            <a:off x="747818" y="3453287"/>
            <a:ext cx="1707270" cy="307777"/>
          </a:xfrm>
          <a:prstGeom prst="rect">
            <a:avLst/>
          </a:prstGeom>
          <a:noFill/>
        </p:spPr>
        <p:txBody>
          <a:bodyPr wrap="square" rtlCol="0">
            <a:spAutoFit/>
          </a:bodyPr>
          <a:lstStyle/>
          <a:p>
            <a:pPr algn="ctr"/>
            <a:r>
              <a:rPr kumimoji="1" lang="ja-JP" altLang="en-US" sz="1400" dirty="0"/>
              <a:t>可能解を発見できず</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検証１－手法同士の比較</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7808" y="429687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3751775" y="4355916"/>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6485951"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10.6</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4042330"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7782982" y="4296877"/>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2655715" y="2864957"/>
            <a:ext cx="1010106" cy="307777"/>
          </a:xfrm>
          <a:prstGeom prst="rect">
            <a:avLst/>
          </a:prstGeom>
          <a:noFill/>
        </p:spPr>
        <p:txBody>
          <a:bodyPr wrap="square" rtlCol="0">
            <a:spAutoFit/>
          </a:bodyPr>
          <a:lstStyle/>
          <a:p>
            <a:pPr algn="ctr"/>
            <a:r>
              <a:rPr kumimoji="1" lang="en-US" altLang="ja-JP" sz="1400" dirty="0"/>
              <a:t>338,883</a:t>
            </a:r>
            <a:endParaRPr kumimoji="1" lang="ja-JP" altLang="en-US" sz="1400" dirty="0"/>
          </a:p>
        </p:txBody>
      </p:sp>
      <p:sp>
        <p:nvSpPr>
          <p:cNvPr id="34" name="テキスト ボックス 33">
            <a:extLst>
              <a:ext uri="{FF2B5EF4-FFF2-40B4-BE49-F238E27FC236}">
                <a16:creationId xmlns:a16="http://schemas.microsoft.com/office/drawing/2014/main" id="{10B15F72-6C9F-4B2F-968B-36A1EA73D226}"/>
              </a:ext>
            </a:extLst>
          </p:cNvPr>
          <p:cNvSpPr txBox="1"/>
          <p:nvPr/>
        </p:nvSpPr>
        <p:spPr>
          <a:xfrm>
            <a:off x="2857273" y="4889378"/>
            <a:ext cx="758907" cy="307777"/>
          </a:xfrm>
          <a:prstGeom prst="rect">
            <a:avLst/>
          </a:prstGeom>
          <a:noFill/>
        </p:spPr>
        <p:txBody>
          <a:bodyPr wrap="square" rtlCol="0">
            <a:spAutoFit/>
          </a:bodyPr>
          <a:lstStyle/>
          <a:p>
            <a:pPr algn="ctr"/>
            <a:r>
              <a:rPr kumimoji="1" lang="en-US" altLang="ja-JP" sz="1400" dirty="0"/>
              <a:t>82.7</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90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807761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81826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865985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1053201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1064927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885610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894002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901674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1002982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52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3597000"/>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3597000"/>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3597000"/>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3597000"/>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3597000"/>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2351762"/>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2351762"/>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2351762"/>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2351762"/>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2351762"/>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a:p>
            <a:pPr lvl="1">
              <a:defRPr/>
            </a:pPr>
            <a:r>
              <a:rPr lang="en-US" altLang="ja-JP" sz="2400" dirty="0"/>
              <a:t>PSO</a:t>
            </a:r>
            <a:r>
              <a:rPr lang="ja-JP" altLang="en-US" sz="2400" dirty="0"/>
              <a:t>の結果は大きな改善の余地があるが、</a:t>
            </a:r>
            <a:r>
              <a:rPr lang="en-US" altLang="ja-JP" sz="2400" dirty="0"/>
              <a:t>DE</a:t>
            </a:r>
            <a:r>
              <a:rPr lang="ja-JP" altLang="en-US" sz="2400" dirty="0"/>
              <a:t>の結果は優れている</a:t>
            </a:r>
            <a:endParaRPr lang="en-US" altLang="ja-JP" sz="24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3633945"/>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181812" y="4084999"/>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825166"/>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0475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0475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0475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0475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0475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240236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239699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239699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46984" y="2648525"/>
            <a:ext cx="2487875" cy="523220"/>
          </a:xfrm>
          <a:prstGeom prst="rect">
            <a:avLst/>
          </a:prstGeom>
          <a:noFill/>
        </p:spPr>
        <p:txBody>
          <a:bodyPr wrap="square" rtlCol="0">
            <a:spAutoFit/>
          </a:bodyPr>
          <a:lstStyle/>
          <a:p>
            <a:pPr algn="ctr"/>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253729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295" y="2293726"/>
            <a:ext cx="1303054"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0662" y="3502093"/>
            <a:ext cx="1793659" cy="584775"/>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762815"/>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949307"/>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801409"/>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5370951"/>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801408"/>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798528"/>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798347"/>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842238"/>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4016477"/>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5211865"/>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55816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検証１－手法同士の比較</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3092531"/>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4349831"/>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5549981"/>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798528"/>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3636512"/>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842551"/>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3633944"/>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823108"/>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8966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10;&#10;自動的に生成された説明">
            <a:extLst>
              <a:ext uri="{FF2B5EF4-FFF2-40B4-BE49-F238E27FC236}">
                <a16:creationId xmlns:a16="http://schemas.microsoft.com/office/drawing/2014/main" id="{60D3C6F2-65A7-4919-80C2-C8B021D3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500" y="3080037"/>
            <a:ext cx="4029110" cy="266099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SHADE</a:t>
            </a:r>
            <a:r>
              <a:rPr lang="ja-JP" altLang="en-US" sz="2800" dirty="0"/>
              <a:t>は、</a:t>
            </a:r>
            <a:r>
              <a:rPr lang="en-US" altLang="ja-JP" sz="2800" dirty="0"/>
              <a:t>JADE</a:t>
            </a:r>
            <a:r>
              <a:rPr lang="ja-JP" altLang="en-US" sz="2800" dirty="0"/>
              <a:t>よりもさらに少ない計算時間で可能解が得られた。</a:t>
            </a:r>
            <a:endParaRPr lang="en-US" altLang="ja-JP" sz="2800" dirty="0"/>
          </a:p>
          <a:p>
            <a:pPr lvl="1">
              <a:defRPr/>
            </a:pPr>
            <a:r>
              <a:rPr lang="ja-JP" altLang="en-US" sz="2400" dirty="0"/>
              <a:t>得た解はほぼ同じ目的関数値であった</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6913343" y="2707478"/>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6972191"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7</a:t>
            </a:r>
            <a:r>
              <a:rPr kumimoji="1" lang="ja-JP" altLang="en-US" sz="1400" dirty="0"/>
              <a:t>秒）</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7121919" y="3453287"/>
            <a:ext cx="2065797" cy="307777"/>
          </a:xfrm>
          <a:prstGeom prst="rect">
            <a:avLst/>
          </a:prstGeom>
          <a:noFill/>
        </p:spPr>
        <p:txBody>
          <a:bodyPr wrap="square" rtlCol="0">
            <a:spAutoFit/>
          </a:bodyPr>
          <a:lstStyle/>
          <a:p>
            <a:pPr algn="ctr"/>
            <a:r>
              <a:rPr kumimoji="1" lang="en-US" altLang="ja-JP" sz="1400" dirty="0"/>
              <a:t>150</a:t>
            </a:r>
            <a:r>
              <a:rPr kumimoji="1" lang="ja-JP" altLang="en-US" sz="1400" dirty="0"/>
              <a:t>回で可能解を発見</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8656152"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8705276"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6261655"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0002307" y="4296877"/>
            <a:ext cx="400110" cy="1260677"/>
          </a:xfrm>
          <a:prstGeom prst="rect">
            <a:avLst/>
          </a:prstGeom>
          <a:noFill/>
        </p:spPr>
        <p:txBody>
          <a:bodyPr vert="vert270" wrap="square" rtlCol="0">
            <a:spAutoFit/>
          </a:bodyPr>
          <a:lstStyle/>
          <a:p>
            <a:pPr algn="ctr"/>
            <a:r>
              <a:rPr kumimoji="1" lang="ja-JP" altLang="en-US" sz="1400" dirty="0"/>
              <a:t>制約違反量</a:t>
            </a:r>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25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173396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547461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31620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418836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430562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251245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259637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267309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368617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1F654778-5AFD-45D0-82BB-135B4013474B}"/>
              </a:ext>
            </a:extLst>
          </p:cNvPr>
          <p:cNvSpPr txBox="1"/>
          <p:nvPr/>
        </p:nvSpPr>
        <p:spPr>
          <a:xfrm>
            <a:off x="8865355" y="4667087"/>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42" name="テキスト ボックス 41">
            <a:extLst>
              <a:ext uri="{FF2B5EF4-FFF2-40B4-BE49-F238E27FC236}">
                <a16:creationId xmlns:a16="http://schemas.microsoft.com/office/drawing/2014/main" id="{7D62F0DA-CB56-4C93-86D1-94D5597625E1}"/>
              </a:ext>
            </a:extLst>
          </p:cNvPr>
          <p:cNvSpPr txBox="1"/>
          <p:nvPr/>
        </p:nvSpPr>
        <p:spPr>
          <a:xfrm>
            <a:off x="7162339" y="4404178"/>
            <a:ext cx="2065797" cy="307777"/>
          </a:xfrm>
          <a:prstGeom prst="rect">
            <a:avLst/>
          </a:prstGeom>
          <a:noFill/>
        </p:spPr>
        <p:txBody>
          <a:bodyPr wrap="square" rtlCol="0">
            <a:spAutoFit/>
          </a:bodyPr>
          <a:lstStyle/>
          <a:p>
            <a:pPr algn="ctr"/>
            <a:r>
              <a:rPr kumimoji="1" lang="en-US" altLang="ja-JP" sz="1400" dirty="0"/>
              <a:t>5,850</a:t>
            </a:r>
            <a:r>
              <a:rPr kumimoji="1" lang="ja-JP" altLang="en-US" sz="1400" dirty="0"/>
              <a:t>回以降、未更新</a:t>
            </a:r>
          </a:p>
        </p:txBody>
      </p:sp>
      <p:cxnSp>
        <p:nvCxnSpPr>
          <p:cNvPr id="43" name="直線矢印コネクタ 42">
            <a:extLst>
              <a:ext uri="{FF2B5EF4-FFF2-40B4-BE49-F238E27FC236}">
                <a16:creationId xmlns:a16="http://schemas.microsoft.com/office/drawing/2014/main" id="{D2AD6131-6498-4D34-B1C7-7FF5E9F38DAF}"/>
              </a:ext>
            </a:extLst>
          </p:cNvPr>
          <p:cNvCxnSpPr/>
          <p:nvPr/>
        </p:nvCxnSpPr>
        <p:spPr>
          <a:xfrm flipH="1">
            <a:off x="7931217" y="4732251"/>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年度上期の研究成果についてご報告する。</a:t>
            </a:r>
            <a:endParaRPr lang="en-US" altLang="ja-JP" sz="3200" dirty="0"/>
          </a:p>
          <a:p>
            <a:r>
              <a:rPr lang="ja-JP" altLang="en-US" sz="3200" dirty="0"/>
              <a:t>下期の進め方・計画についてご相談し、内諾をいただきたい。</a:t>
            </a:r>
            <a:endParaRPr lang="en-US" altLang="ja-JP" sz="3200" dirty="0"/>
          </a:p>
        </p:txBody>
      </p:sp>
      <p:sp>
        <p:nvSpPr>
          <p:cNvPr id="7" name="テキスト ボックス 6">
            <a:extLst>
              <a:ext uri="{FF2B5EF4-FFF2-40B4-BE49-F238E27FC236}">
                <a16:creationId xmlns:a16="http://schemas.microsoft.com/office/drawing/2014/main" id="{DF4A014A-8F67-4AA4-97C8-9BD35F7089B0}"/>
              </a:ext>
            </a:extLst>
          </p:cNvPr>
          <p:cNvSpPr txBox="1"/>
          <p:nvPr/>
        </p:nvSpPr>
        <p:spPr>
          <a:xfrm>
            <a:off x="517055" y="2627216"/>
            <a:ext cx="10718792" cy="830997"/>
          </a:xfrm>
          <a:prstGeom prst="rect">
            <a:avLst/>
          </a:prstGeom>
          <a:noFill/>
        </p:spPr>
        <p:txBody>
          <a:bodyPr wrap="square" rtlCol="0">
            <a:spAutoFit/>
          </a:bodyPr>
          <a:lstStyle/>
          <a:p>
            <a:r>
              <a:rPr kumimoji="1" lang="en-US" altLang="ja-JP" sz="2400" dirty="0"/>
              <a:t>※ 2022</a:t>
            </a:r>
            <a:r>
              <a:rPr kumimoji="1" lang="ja-JP" altLang="en-US" sz="2400" dirty="0"/>
              <a:t>年</a:t>
            </a:r>
            <a:r>
              <a:rPr kumimoji="1" lang="en-US" altLang="ja-JP" sz="2400" dirty="0"/>
              <a:t>9</a:t>
            </a:r>
            <a:r>
              <a:rPr kumimoji="1" lang="ja-JP" altLang="en-US" sz="2400" dirty="0"/>
              <a:t>月</a:t>
            </a:r>
            <a:r>
              <a:rPr kumimoji="1" lang="en-US" altLang="ja-JP" sz="2400" dirty="0"/>
              <a:t>30</a:t>
            </a:r>
            <a:r>
              <a:rPr kumimoji="1" lang="ja-JP" altLang="en-US" sz="2400" dirty="0"/>
              <a:t>日に、産学公連携センターから入金完了のご連絡をいただきました。</a:t>
            </a:r>
            <a:endParaRPr kumimoji="1" lang="en-US" altLang="ja-JP" sz="2400" dirty="0"/>
          </a:p>
          <a:p>
            <a:r>
              <a:rPr kumimoji="1" lang="ja-JP" altLang="en-US" sz="2400" dirty="0"/>
              <a:t>　　対応が遅れて申し訳ありませんでした。</a:t>
            </a:r>
          </a:p>
        </p:txBody>
      </p:sp>
      <p:sp>
        <p:nvSpPr>
          <p:cNvPr id="2" name="テキスト ボックス 1">
            <a:extLst>
              <a:ext uri="{FF2B5EF4-FFF2-40B4-BE49-F238E27FC236}">
                <a16:creationId xmlns:a16="http://schemas.microsoft.com/office/drawing/2014/main" id="{FE88BCB4-C94E-BD58-560C-99E6B50B9C3D}"/>
              </a:ext>
            </a:extLst>
          </p:cNvPr>
          <p:cNvSpPr txBox="1"/>
          <p:nvPr/>
        </p:nvSpPr>
        <p:spPr>
          <a:xfrm>
            <a:off x="891791" y="4486196"/>
            <a:ext cx="5529184" cy="1200329"/>
          </a:xfrm>
          <a:prstGeom prst="rect">
            <a:avLst/>
          </a:prstGeom>
          <a:noFill/>
        </p:spPr>
        <p:txBody>
          <a:bodyPr wrap="square" rtlCol="0">
            <a:spAutoFit/>
          </a:bodyPr>
          <a:lstStyle/>
          <a:p>
            <a:pPr marL="457200" indent="-457200">
              <a:buAutoNum type="arabicPeriod"/>
            </a:pPr>
            <a:r>
              <a:rPr kumimoji="1" lang="ja-JP" altLang="en-US" sz="2400" dirty="0"/>
              <a:t>共同研究の目的・概要</a:t>
            </a:r>
            <a:endParaRPr kumimoji="1" lang="en-US" altLang="ja-JP" sz="2400" dirty="0"/>
          </a:p>
          <a:p>
            <a:pPr marL="457200" indent="-457200">
              <a:buAutoNum type="arabicPeriod"/>
            </a:pPr>
            <a:r>
              <a:rPr kumimoji="1" lang="ja-JP" altLang="en-US" sz="2400" dirty="0"/>
              <a:t>上期の研究成果・課題</a:t>
            </a:r>
            <a:endParaRPr kumimoji="1" lang="en-US" altLang="ja-JP" sz="2400" dirty="0"/>
          </a:p>
          <a:p>
            <a:pPr marL="457200" indent="-457200">
              <a:buAutoNum type="arabicPeriod"/>
            </a:pPr>
            <a:r>
              <a:rPr kumimoji="1" lang="ja-JP" altLang="en-US" sz="2400" dirty="0"/>
              <a:t>下期の進め方・計画</a:t>
            </a:r>
            <a:endParaRPr kumimoji="1" lang="en-US" altLang="ja-JP" sz="2400" dirty="0"/>
          </a:p>
        </p:txBody>
      </p:sp>
      <p:sp>
        <p:nvSpPr>
          <p:cNvPr id="4" name="テキスト ボックス 3">
            <a:extLst>
              <a:ext uri="{FF2B5EF4-FFF2-40B4-BE49-F238E27FC236}">
                <a16:creationId xmlns:a16="http://schemas.microsoft.com/office/drawing/2014/main" id="{74E514D4-5887-D3F7-D3F8-8C292CEFD1A8}"/>
              </a:ext>
            </a:extLst>
          </p:cNvPr>
          <p:cNvSpPr txBox="1"/>
          <p:nvPr/>
        </p:nvSpPr>
        <p:spPr>
          <a:xfrm>
            <a:off x="667367" y="3828524"/>
            <a:ext cx="4092523" cy="523220"/>
          </a:xfrm>
          <a:prstGeom prst="rect">
            <a:avLst/>
          </a:prstGeom>
          <a:noFill/>
        </p:spPr>
        <p:txBody>
          <a:bodyPr wrap="square" rtlCol="0">
            <a:spAutoFit/>
          </a:bodyPr>
          <a:lstStyle/>
          <a:p>
            <a:r>
              <a:rPr kumimoji="1" lang="ja-JP" altLang="en-US" sz="2800" dirty="0"/>
              <a:t>目次</a:t>
            </a:r>
            <a:endParaRPr kumimoji="1" lang="en-US" altLang="ja-JP" sz="28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いずれもパラメータの統計量が自律適応的に調整されている。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0"/>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7"/>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Tree>
    <p:extLst>
      <p:ext uri="{BB962C8B-B14F-4D97-AF65-F5344CB8AC3E}">
        <p14:creationId xmlns:p14="http://schemas.microsoft.com/office/powerpoint/2010/main" val="138282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96E3650D-C345-4127-8955-328D145D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19" y="4424572"/>
            <a:ext cx="1742769" cy="1152000"/>
          </a:xfrm>
          <a:prstGeom prst="rect">
            <a:avLst/>
          </a:prstGeom>
        </p:spPr>
      </p:pic>
      <p:pic>
        <p:nvPicPr>
          <p:cNvPr id="17" name="図 16" descr="グラフ, 折れ線グラフ&#10;&#10;自動的に生成された説明">
            <a:extLst>
              <a:ext uri="{FF2B5EF4-FFF2-40B4-BE49-F238E27FC236}">
                <a16:creationId xmlns:a16="http://schemas.microsoft.com/office/drawing/2014/main" id="{16CBF969-5722-4EC9-9022-4874942A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4" y="4424547"/>
            <a:ext cx="1742846" cy="1152051"/>
          </a:xfrm>
          <a:prstGeom prst="rect">
            <a:avLst/>
          </a:prstGeom>
        </p:spPr>
      </p:pic>
      <p:pic>
        <p:nvPicPr>
          <p:cNvPr id="25" name="図 24" descr="グラフ, 折れ線グラフ&#10;&#10;自動的に生成された説明">
            <a:extLst>
              <a:ext uri="{FF2B5EF4-FFF2-40B4-BE49-F238E27FC236}">
                <a16:creationId xmlns:a16="http://schemas.microsoft.com/office/drawing/2014/main" id="{89CB3602-0359-4E69-8617-8209C18C7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3" y="4424572"/>
            <a:ext cx="1742770" cy="1152000"/>
          </a:xfrm>
          <a:prstGeom prst="rect">
            <a:avLst/>
          </a:prstGeom>
        </p:spPr>
      </p:pic>
      <p:pic>
        <p:nvPicPr>
          <p:cNvPr id="27" name="図 26" descr="グラフ&#10;&#10;自動的に生成された説明">
            <a:extLst>
              <a:ext uri="{FF2B5EF4-FFF2-40B4-BE49-F238E27FC236}">
                <a16:creationId xmlns:a16="http://schemas.microsoft.com/office/drawing/2014/main" id="{A57CA994-7318-4830-83AA-FB74D3264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356" y="4424391"/>
            <a:ext cx="1742769" cy="1152000"/>
          </a:xfrm>
          <a:prstGeom prst="rect">
            <a:avLst/>
          </a:prstGeom>
        </p:spPr>
      </p:pic>
      <p:pic>
        <p:nvPicPr>
          <p:cNvPr id="29" name="図 28" descr="グラフ&#10;&#10;自動的に生成された説明">
            <a:extLst>
              <a:ext uri="{FF2B5EF4-FFF2-40B4-BE49-F238E27FC236}">
                <a16:creationId xmlns:a16="http://schemas.microsoft.com/office/drawing/2014/main" id="{B776E7A0-7F18-41E4-B318-6A88EF2A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61" y="4423874"/>
            <a:ext cx="1744881" cy="115339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どちらもほぼ同じ解を得たため、計算時間に対する探索効率の観点で</a:t>
            </a:r>
            <a:r>
              <a:rPr lang="en-US" altLang="ja-JP" sz="2800" dirty="0"/>
              <a:t>SHADE</a:t>
            </a:r>
            <a:r>
              <a:rPr lang="ja-JP" altLang="en-US" sz="2800" dirty="0"/>
              <a:t>のほうが有利である。</a:t>
            </a:r>
            <a:endParaRPr lang="en-US" altLang="ja-JP" sz="2800" dirty="0"/>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1237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1237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1237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1237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1237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372290"/>
            <a:ext cx="1793659" cy="584775"/>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558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4980426"/>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821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7382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52" name="テキスト ボックス 51">
            <a:extLst>
              <a:ext uri="{FF2B5EF4-FFF2-40B4-BE49-F238E27FC236}">
                <a16:creationId xmlns:a16="http://schemas.microsoft.com/office/drawing/2014/main" id="{A9713ED9-F771-451F-9065-50AE94B0A434}"/>
              </a:ext>
            </a:extLst>
          </p:cNvPr>
          <p:cNvSpPr txBox="1"/>
          <p:nvPr/>
        </p:nvSpPr>
        <p:spPr>
          <a:xfrm>
            <a:off x="146984" y="2649026"/>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63" name="図 62" descr="グラフ&#10;&#10;自動的に生成された説明">
            <a:extLst>
              <a:ext uri="{FF2B5EF4-FFF2-40B4-BE49-F238E27FC236}">
                <a16:creationId xmlns:a16="http://schemas.microsoft.com/office/drawing/2014/main" id="{430CBCCB-EDC3-45D7-92D6-F5FA9F09F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7769" y="2684558"/>
            <a:ext cx="1742769" cy="1152000"/>
          </a:xfrm>
          <a:prstGeom prst="rect">
            <a:avLst/>
          </a:prstGeom>
        </p:spPr>
      </p:pic>
      <p:sp>
        <p:nvSpPr>
          <p:cNvPr id="65" name="テキスト ボックス 64">
            <a:extLst>
              <a:ext uri="{FF2B5EF4-FFF2-40B4-BE49-F238E27FC236}">
                <a16:creationId xmlns:a16="http://schemas.microsoft.com/office/drawing/2014/main" id="{8393F249-9046-4FF6-B238-80228C75039B}"/>
              </a:ext>
            </a:extLst>
          </p:cNvPr>
          <p:cNvSpPr txBox="1"/>
          <p:nvPr/>
        </p:nvSpPr>
        <p:spPr>
          <a:xfrm>
            <a:off x="2943862" y="283551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66" name="図 65" descr="グラフ, 折れ線グラフ&#10;&#10;自動的に生成された説明">
            <a:extLst>
              <a:ext uri="{FF2B5EF4-FFF2-40B4-BE49-F238E27FC236}">
                <a16:creationId xmlns:a16="http://schemas.microsoft.com/office/drawing/2014/main" id="{5F2C2408-B954-43FA-A227-06C751D4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1" y="2687620"/>
            <a:ext cx="1734054" cy="1146239"/>
          </a:xfrm>
          <a:prstGeom prst="rect">
            <a:avLst/>
          </a:prstGeom>
        </p:spPr>
      </p:pic>
      <p:sp>
        <p:nvSpPr>
          <p:cNvPr id="68" name="テキスト ボックス 67">
            <a:extLst>
              <a:ext uri="{FF2B5EF4-FFF2-40B4-BE49-F238E27FC236}">
                <a16:creationId xmlns:a16="http://schemas.microsoft.com/office/drawing/2014/main" id="{779E351B-6E06-4858-904E-4432E4E35738}"/>
              </a:ext>
            </a:extLst>
          </p:cNvPr>
          <p:cNvSpPr txBox="1"/>
          <p:nvPr/>
        </p:nvSpPr>
        <p:spPr>
          <a:xfrm>
            <a:off x="188562" y="3257162"/>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69" name="図 68" descr="グラフ, 折れ線グラフ&#10;&#10;自動的に生成された説明">
            <a:extLst>
              <a:ext uri="{FF2B5EF4-FFF2-40B4-BE49-F238E27FC236}">
                <a16:creationId xmlns:a16="http://schemas.microsoft.com/office/drawing/2014/main" id="{AD2D7CE5-5C38-47D1-A7EF-56B64849D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2" y="2687619"/>
            <a:ext cx="1734055" cy="1146240"/>
          </a:xfrm>
          <a:prstGeom prst="rect">
            <a:avLst/>
          </a:prstGeom>
        </p:spPr>
      </p:pic>
      <p:pic>
        <p:nvPicPr>
          <p:cNvPr id="70" name="図 69" descr="グラフ&#10;&#10;自動的に生成された説明">
            <a:extLst>
              <a:ext uri="{FF2B5EF4-FFF2-40B4-BE49-F238E27FC236}">
                <a16:creationId xmlns:a16="http://schemas.microsoft.com/office/drawing/2014/main" id="{4D46720A-6C48-4B43-A29E-CC9F860BD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589" y="2684558"/>
            <a:ext cx="1742770" cy="1152001"/>
          </a:xfrm>
          <a:prstGeom prst="rect">
            <a:avLst/>
          </a:prstGeom>
        </p:spPr>
      </p:pic>
      <p:pic>
        <p:nvPicPr>
          <p:cNvPr id="71" name="図 70" descr="グラフ&#10;&#10;自動的に生成された説明">
            <a:extLst>
              <a:ext uri="{FF2B5EF4-FFF2-40B4-BE49-F238E27FC236}">
                <a16:creationId xmlns:a16="http://schemas.microsoft.com/office/drawing/2014/main" id="{FB635172-62E9-4A94-BE4B-6AA6EA1EF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3661" y="2684558"/>
            <a:ext cx="1743318" cy="1152363"/>
          </a:xfrm>
          <a:prstGeom prst="rect">
            <a:avLst/>
          </a:prstGeom>
        </p:spPr>
      </p:pic>
      <p:sp>
        <p:nvSpPr>
          <p:cNvPr id="74" name="テキスト ボックス 73">
            <a:extLst>
              <a:ext uri="{FF2B5EF4-FFF2-40B4-BE49-F238E27FC236}">
                <a16:creationId xmlns:a16="http://schemas.microsoft.com/office/drawing/2014/main" id="{3827BFBC-CC9C-4B6A-B9F4-3B2FF20E98AF}"/>
              </a:ext>
            </a:extLst>
          </p:cNvPr>
          <p:cNvSpPr txBox="1"/>
          <p:nvPr/>
        </p:nvSpPr>
        <p:spPr>
          <a:xfrm>
            <a:off x="8466653" y="3098076"/>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5" name="テキスト ボックス 74">
            <a:extLst>
              <a:ext uri="{FF2B5EF4-FFF2-40B4-BE49-F238E27FC236}">
                <a16:creationId xmlns:a16="http://schemas.microsoft.com/office/drawing/2014/main" id="{104AC598-1907-4751-B809-4AE9F6AECB10}"/>
              </a:ext>
            </a:extLst>
          </p:cNvPr>
          <p:cNvSpPr txBox="1"/>
          <p:nvPr/>
        </p:nvSpPr>
        <p:spPr>
          <a:xfrm>
            <a:off x="2787962" y="3857220"/>
            <a:ext cx="4828770" cy="307777"/>
          </a:xfrm>
          <a:prstGeom prst="rect">
            <a:avLst/>
          </a:prstGeom>
          <a:noFill/>
        </p:spPr>
        <p:txBody>
          <a:bodyPr wrap="square" rtlCol="0">
            <a:spAutoFit/>
          </a:bodyPr>
          <a:lstStyle/>
          <a:p>
            <a:r>
              <a:rPr kumimoji="1" lang="ja-JP" altLang="en-US" sz="1400" dirty="0"/>
              <a:t>コスト＝</a:t>
            </a:r>
            <a:r>
              <a:rPr kumimoji="1" lang="en-US" altLang="ja-JP" sz="1400" dirty="0"/>
              <a:t>417365.3298</a:t>
            </a:r>
            <a:r>
              <a:rPr kumimoji="1" lang="ja-JP" altLang="en-US" sz="1400" dirty="0"/>
              <a:t>、目標値に対するペナルティ＝</a:t>
            </a:r>
            <a:r>
              <a:rPr kumimoji="1" lang="en-US" altLang="ja-JP" sz="1400" dirty="0"/>
              <a:t>62.1730</a:t>
            </a:r>
            <a:endParaRPr kumimoji="1" lang="ja-JP" altLang="en-US" sz="1400" dirty="0"/>
          </a:p>
        </p:txBody>
      </p:sp>
      <p:sp>
        <p:nvSpPr>
          <p:cNvPr id="76" name="テキスト ボックス 75">
            <a:extLst>
              <a:ext uri="{FF2B5EF4-FFF2-40B4-BE49-F238E27FC236}">
                <a16:creationId xmlns:a16="http://schemas.microsoft.com/office/drawing/2014/main" id="{AEB249AB-31A9-4E3E-ADE2-8E6401E9E510}"/>
              </a:ext>
            </a:extLst>
          </p:cNvPr>
          <p:cNvSpPr txBox="1"/>
          <p:nvPr/>
        </p:nvSpPr>
        <p:spPr>
          <a:xfrm>
            <a:off x="2806973" y="5578605"/>
            <a:ext cx="4809759" cy="307777"/>
          </a:xfrm>
          <a:prstGeom prst="rect">
            <a:avLst/>
          </a:prstGeom>
          <a:noFill/>
        </p:spPr>
        <p:txBody>
          <a:bodyPr wrap="square" rtlCol="0">
            <a:spAutoFit/>
          </a:bodyPr>
          <a:lstStyle/>
          <a:p>
            <a:r>
              <a:rPr kumimoji="1" lang="ja-JP" altLang="en-US" sz="1400" dirty="0"/>
              <a:t>コスト＝</a:t>
            </a:r>
            <a:r>
              <a:rPr kumimoji="1" lang="en-US" altLang="ja-JP" sz="1400" dirty="0"/>
              <a:t>417365.3172</a:t>
            </a:r>
            <a:r>
              <a:rPr kumimoji="1" lang="ja-JP" altLang="en-US" sz="1400" dirty="0"/>
              <a:t>、目標値に対するペナルティ＝</a:t>
            </a:r>
            <a:r>
              <a:rPr kumimoji="1" lang="en-US" altLang="ja-JP" sz="1400" dirty="0"/>
              <a:t>62.1744</a:t>
            </a:r>
            <a:endParaRPr kumimoji="1" lang="ja-JP" altLang="en-US" sz="1400" dirty="0"/>
          </a:p>
        </p:txBody>
      </p:sp>
      <p:sp>
        <p:nvSpPr>
          <p:cNvPr id="39" name="正方形/長方形 38">
            <a:extLst>
              <a:ext uri="{FF2B5EF4-FFF2-40B4-BE49-F238E27FC236}">
                <a16:creationId xmlns:a16="http://schemas.microsoft.com/office/drawing/2014/main" id="{263CA9DB-0626-45F7-97A6-50A4598E3CD5}"/>
              </a:ext>
            </a:extLst>
          </p:cNvPr>
          <p:cNvSpPr/>
          <p:nvPr/>
        </p:nvSpPr>
        <p:spPr>
          <a:xfrm>
            <a:off x="4726277" y="273395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165C3473-0F82-4E77-A846-C6ACFDBEBCA6}"/>
              </a:ext>
            </a:extLst>
          </p:cNvPr>
          <p:cNvSpPr/>
          <p:nvPr/>
        </p:nvSpPr>
        <p:spPr>
          <a:xfrm>
            <a:off x="10281388" y="272858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0A877224-D425-4CEE-B446-9B155EC67CE5}"/>
              </a:ext>
            </a:extLst>
          </p:cNvPr>
          <p:cNvSpPr/>
          <p:nvPr/>
        </p:nvSpPr>
        <p:spPr>
          <a:xfrm>
            <a:off x="6593222" y="272858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B3F8F0EF-8DA6-4BBD-90F3-34D66EF29FB0}"/>
              </a:ext>
            </a:extLst>
          </p:cNvPr>
          <p:cNvSpPr/>
          <p:nvPr/>
        </p:nvSpPr>
        <p:spPr>
          <a:xfrm>
            <a:off x="4726277" y="447267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36F43628-69BF-43B2-82B6-7472D6D5D903}"/>
              </a:ext>
            </a:extLst>
          </p:cNvPr>
          <p:cNvSpPr/>
          <p:nvPr/>
        </p:nvSpPr>
        <p:spPr>
          <a:xfrm>
            <a:off x="10281388" y="446730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正方形/長方形 47">
            <a:extLst>
              <a:ext uri="{FF2B5EF4-FFF2-40B4-BE49-F238E27FC236}">
                <a16:creationId xmlns:a16="http://schemas.microsoft.com/office/drawing/2014/main" id="{5BF99088-5B95-4646-BDC3-919DFE4EF146}"/>
              </a:ext>
            </a:extLst>
          </p:cNvPr>
          <p:cNvSpPr/>
          <p:nvPr/>
        </p:nvSpPr>
        <p:spPr>
          <a:xfrm>
            <a:off x="6593222" y="446730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9" name="直線コネクタ 48">
            <a:extLst>
              <a:ext uri="{FF2B5EF4-FFF2-40B4-BE49-F238E27FC236}">
                <a16:creationId xmlns:a16="http://schemas.microsoft.com/office/drawing/2014/main" id="{3A197354-0B37-4407-9830-1553F0393BE6}"/>
              </a:ext>
            </a:extLst>
          </p:cNvPr>
          <p:cNvCxnSpPr>
            <a:cxnSpLocks/>
          </p:cNvCxnSpPr>
          <p:nvPr/>
        </p:nvCxnSpPr>
        <p:spPr>
          <a:xfrm flipH="1">
            <a:off x="2946694" y="5168981"/>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57CD313-1039-4E4C-9434-2C49CCBD03EF}"/>
              </a:ext>
            </a:extLst>
          </p:cNvPr>
          <p:cNvCxnSpPr>
            <a:cxnSpLocks/>
          </p:cNvCxnSpPr>
          <p:nvPr/>
        </p:nvCxnSpPr>
        <p:spPr>
          <a:xfrm flipH="1">
            <a:off x="2927644" y="342590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4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417770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graphicFrame>
        <p:nvGraphicFramePr>
          <p:cNvPr id="27" name="表 26">
            <a:extLst>
              <a:ext uri="{FF2B5EF4-FFF2-40B4-BE49-F238E27FC236}">
                <a16:creationId xmlns:a16="http://schemas.microsoft.com/office/drawing/2014/main" id="{E3CE713E-DD07-47D5-9862-8175F7542B31}"/>
              </a:ext>
            </a:extLst>
          </p:cNvPr>
          <p:cNvGraphicFramePr>
            <a:graphicFrameLocks noGrp="1"/>
          </p:cNvGraphicFramePr>
          <p:nvPr/>
        </p:nvGraphicFramePr>
        <p:xfrm>
          <a:off x="3111119" y="2579420"/>
          <a:ext cx="8714064" cy="670560"/>
        </p:xfrm>
        <a:graphic>
          <a:graphicData uri="http://schemas.openxmlformats.org/drawingml/2006/table">
            <a:tbl>
              <a:tblPr firstRow="1" bandRow="1">
                <a:tableStyleId>{5C22544A-7EE6-4342-B048-85BDC9FD1C3A}</a:tableStyleId>
              </a:tblPr>
              <a:tblGrid>
                <a:gridCol w="4274707">
                  <a:extLst>
                    <a:ext uri="{9D8B030D-6E8A-4147-A177-3AD203B41FA5}">
                      <a16:colId xmlns:a16="http://schemas.microsoft.com/office/drawing/2014/main" val="422137597"/>
                    </a:ext>
                  </a:extLst>
                </a:gridCol>
                <a:gridCol w="4439357">
                  <a:extLst>
                    <a:ext uri="{9D8B030D-6E8A-4147-A177-3AD203B41FA5}">
                      <a16:colId xmlns:a16="http://schemas.microsoft.com/office/drawing/2014/main" val="1645929428"/>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第二段階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bl>
          </a:graphicData>
        </a:graphic>
      </p:graphicFrame>
      <p:sp>
        <p:nvSpPr>
          <p:cNvPr id="28" name="二等辺三角形 27">
            <a:extLst>
              <a:ext uri="{FF2B5EF4-FFF2-40B4-BE49-F238E27FC236}">
                <a16:creationId xmlns:a16="http://schemas.microsoft.com/office/drawing/2014/main" id="{CFB5FEA2-1AB7-4671-906A-2EB171FBC8BB}"/>
              </a:ext>
            </a:extLst>
          </p:cNvPr>
          <p:cNvSpPr/>
          <p:nvPr/>
        </p:nvSpPr>
        <p:spPr>
          <a:xfrm rot="10800000">
            <a:off x="3732845" y="458730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07739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7989690" y="458730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239708" y="4587305"/>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07739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30701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6358289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008769279"/>
                  </p:ext>
                </p:extLst>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103571" r="-217560" b="-1214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103571" r="-535" b="-121429"/>
                          </a:stretch>
                        </a:blipFill>
                      </a:tcPr>
                    </a:tc>
                    <a:extLst>
                      <a:ext uri="{0D108BD9-81ED-4DB2-BD59-A6C34878D82A}">
                        <a16:rowId xmlns:a16="http://schemas.microsoft.com/office/drawing/2014/main" val="1513070189"/>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207273" r="-217560" b="-2363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207273" r="-535" b="-23636"/>
                          </a:stretch>
                        </a:blipFill>
                      </a:tcPr>
                    </a:tc>
                    <a:extLst>
                      <a:ext uri="{0D108BD9-81ED-4DB2-BD59-A6C34878D82A}">
                        <a16:rowId xmlns:a16="http://schemas.microsoft.com/office/drawing/2014/main" val="336358289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8574" y="3832805"/>
            <a:ext cx="697627" cy="400110"/>
          </a:xfrm>
          <a:prstGeom prst="rect">
            <a:avLst/>
          </a:prstGeom>
          <a:noFill/>
        </p:spPr>
        <p:txBody>
          <a:bodyPr wrap="none" rtlCol="0">
            <a:spAutoFit/>
          </a:bodyPr>
          <a:lstStyle/>
          <a:p>
            <a:r>
              <a:rPr kumimoji="1" lang="ja-JP" altLang="en-US" sz="2000" b="1" dirty="0"/>
              <a:t>手法</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851892" y="2819264"/>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709017" y="3682578"/>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400" dirty="0"/>
              <a:t>[4]</a:t>
            </a:r>
            <a:endParaRPr kumimoji="1" lang="ja-JP" altLang="en-US" sz="16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1272717" y="406766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71274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a:t>
            </a:r>
            <a:endParaRPr lang="en-US" altLang="ja-JP" sz="2000" dirty="0"/>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優先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307018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207925897"/>
                  </p:ext>
                </p:extLst>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588" t="-105455" r="-471" b="-25455"/>
                          </a:stretch>
                        </a:blipFill>
                      </a:tcPr>
                    </a:tc>
                    <a:extLst>
                      <a:ext uri="{0D108BD9-81ED-4DB2-BD59-A6C34878D82A}">
                        <a16:rowId xmlns:a16="http://schemas.microsoft.com/office/drawing/2014/main" val="151307018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60221" y="3193313"/>
            <a:ext cx="1005403" cy="338554"/>
          </a:xfrm>
          <a:prstGeom prst="rect">
            <a:avLst/>
          </a:prstGeom>
          <a:noFill/>
        </p:spPr>
        <p:txBody>
          <a:bodyPr wrap="none" rtlCol="0">
            <a:spAutoFit/>
          </a:bodyPr>
          <a:lstStyle/>
          <a:p>
            <a:pPr algn="ctr"/>
            <a:r>
              <a:rPr kumimoji="1" lang="ja-JP" altLang="en-US" sz="1600" b="1" dirty="0"/>
              <a:t>第一段階</a:t>
            </a:r>
          </a:p>
        </p:txBody>
      </p:sp>
      <p:sp>
        <p:nvSpPr>
          <p:cNvPr id="17" name="テキスト ボックス 16">
            <a:extLst>
              <a:ext uri="{FF2B5EF4-FFF2-40B4-BE49-F238E27FC236}">
                <a16:creationId xmlns:a16="http://schemas.microsoft.com/office/drawing/2014/main" id="{D33EF9E5-CACD-469B-AE7D-B464AEC45135}"/>
              </a:ext>
            </a:extLst>
          </p:cNvPr>
          <p:cNvSpPr txBox="1"/>
          <p:nvPr/>
        </p:nvSpPr>
        <p:spPr>
          <a:xfrm>
            <a:off x="1060221" y="5086890"/>
            <a:ext cx="1005403" cy="338554"/>
          </a:xfrm>
          <a:prstGeom prst="rect">
            <a:avLst/>
          </a:prstGeom>
          <a:noFill/>
        </p:spPr>
        <p:txBody>
          <a:bodyPr wrap="none" rtlCol="0">
            <a:spAutoFit/>
          </a:bodyPr>
          <a:lstStyle/>
          <a:p>
            <a:pPr algn="ctr"/>
            <a:r>
              <a:rPr kumimoji="1" lang="ja-JP" altLang="en-US" sz="1600" b="1" dirty="0"/>
              <a:t>第二段階</a:t>
            </a:r>
          </a:p>
        </p:txBody>
      </p:sp>
      <mc:AlternateContent xmlns:mc="http://schemas.openxmlformats.org/markup-compatibility/2006" xmlns:a14="http://schemas.microsoft.com/office/drawing/2010/main">
        <mc:Choice Requires="a14">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582899"/>
                      </a:ext>
                    </a:extLst>
                  </a:tr>
                </a:tbl>
              </a:graphicData>
            </a:graphic>
          </p:graphicFrame>
        </mc:Choice>
        <mc:Fallback xmlns="">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extLst>
                  <p:ext uri="{D42A27DB-BD31-4B8C-83A1-F6EECF244321}">
                    <p14:modId xmlns:p14="http://schemas.microsoft.com/office/powerpoint/2010/main" val="3223138350"/>
                  </p:ext>
                </p:extLst>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588" t="-107273" r="-471" b="-23636"/>
                          </a:stretch>
                        </a:blipFill>
                      </a:tcPr>
                    </a:tc>
                    <a:extLst>
                      <a:ext uri="{0D108BD9-81ED-4DB2-BD59-A6C34878D82A}">
                        <a16:rowId xmlns:a16="http://schemas.microsoft.com/office/drawing/2014/main" val="3363582899"/>
                      </a:ext>
                    </a:extLst>
                  </a:tr>
                </a:tbl>
              </a:graphicData>
            </a:graphic>
          </p:graphicFrame>
        </mc:Fallback>
      </mc:AlternateContent>
      <p:sp>
        <p:nvSpPr>
          <p:cNvPr id="23" name="二等辺三角形 22">
            <a:extLst>
              <a:ext uri="{FF2B5EF4-FFF2-40B4-BE49-F238E27FC236}">
                <a16:creationId xmlns:a16="http://schemas.microsoft.com/office/drawing/2014/main" id="{6D5B7A4C-7DD0-4746-AD64-9A6B0D537401}"/>
              </a:ext>
            </a:extLst>
          </p:cNvPr>
          <p:cNvSpPr/>
          <p:nvPr/>
        </p:nvSpPr>
        <p:spPr>
          <a:xfrm rot="10800000">
            <a:off x="4084452" y="4181352"/>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5348285" y="3916873"/>
            <a:ext cx="5738816" cy="338554"/>
          </a:xfrm>
          <a:prstGeom prst="rect">
            <a:avLst/>
          </a:prstGeom>
          <a:noFill/>
        </p:spPr>
        <p:txBody>
          <a:bodyPr wrap="square" rtlCol="0">
            <a:spAutoFit/>
          </a:bodyPr>
          <a:lstStyle/>
          <a:p>
            <a:r>
              <a:rPr lang="ja-JP" altLang="en-US" sz="1600" b="1" dirty="0">
                <a:solidFill>
                  <a:schemeClr val="accent4"/>
                </a:solidFill>
              </a:rPr>
              <a:t>切替条件：</a:t>
            </a:r>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5348285" y="4351177"/>
            <a:ext cx="5889053" cy="338554"/>
          </a:xfrm>
          <a:prstGeom prst="rect">
            <a:avLst/>
          </a:prstGeom>
          <a:noFill/>
        </p:spPr>
        <p:txBody>
          <a:bodyPr wrap="square" rtlCol="0">
            <a:spAutoFit/>
          </a:bodyPr>
          <a:lstStyle/>
          <a:p>
            <a:r>
              <a:rPr lang="ja-JP" altLang="en-US" sz="1600" b="1" dirty="0">
                <a:solidFill>
                  <a:schemeClr val="accent4"/>
                </a:solidFill>
              </a:rPr>
              <a:t>初期個体：</a:t>
            </a:r>
            <a:r>
              <a:rPr lang="en-US" altLang="ja-JP" sz="1600" b="1" dirty="0">
                <a:solidFill>
                  <a:schemeClr val="accent4"/>
                </a:solidFill>
              </a:rPr>
              <a:t>p-best</a:t>
            </a:r>
            <a:r>
              <a:rPr lang="ja-JP" altLang="en-US" sz="1600" b="1" dirty="0">
                <a:solidFill>
                  <a:schemeClr val="accent4"/>
                </a:solidFill>
              </a:rPr>
              <a:t>集合（各個体の探索履歴の中での最良解）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935945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v</a:t>
            </a:r>
            <a:r>
              <a:rPr kumimoji="1" lang="ja-JP" altLang="en-US" dirty="0"/>
              <a:t>が悪化するが、</a:t>
            </a:r>
            <a:endParaRPr kumimoji="1" lang="en-US" altLang="ja-JP" dirty="0"/>
          </a:p>
          <a:p>
            <a:pPr algn="ctr"/>
            <a:r>
              <a:rPr kumimoji="1" lang="en-US" altLang="ja-JP" dirty="0"/>
              <a:t>f</a:t>
            </a:r>
            <a:r>
              <a:rPr kumimoji="1" lang="ja-JP" altLang="en-US" dirty="0"/>
              <a:t>が大きく改善する解へ移動</a:t>
            </a:r>
          </a:p>
        </p:txBody>
      </p:sp>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5"/>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Tree>
    <p:extLst>
      <p:ext uri="{BB962C8B-B14F-4D97-AF65-F5344CB8AC3E}">
        <p14:creationId xmlns:p14="http://schemas.microsoft.com/office/powerpoint/2010/main" val="96693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730"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考察：パレートフロンティアが狭い場合での挙動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08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トレードオフ領域への収束から制約境界に近づくことは効率的である。</a:t>
            </a:r>
            <a:endParaRPr lang="en-US" altLang="ja-JP" sz="2800" dirty="0"/>
          </a:p>
          <a:p>
            <a:pPr lvl="1">
              <a:defRPr/>
            </a:pPr>
            <a:r>
              <a:rPr lang="ja-JP" altLang="en-US" sz="2400" dirty="0"/>
              <a:t>投稿論文のベンチマーク問題はこれに該当する</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946972"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946972"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3095262" y="3183473"/>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3095262" y="3183473"/>
                <a:ext cx="1877869"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3091773" y="4455243"/>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2991956" y="3874541"/>
            <a:ext cx="530149" cy="27942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571984" y="2835294"/>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571984" y="2835294"/>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5030783" y="5400786"/>
            <a:ext cx="4250138" cy="582878"/>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トレードオフ領域に高速に収束した後、重み調整によって可能領域側に選択圧を高められる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659689" y="5417503"/>
            <a:ext cx="2295395" cy="56973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徐々に可能領域に近づく</a:t>
            </a:r>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571984"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パレートフロンティアが狭い例</a:t>
            </a:r>
          </a:p>
        </p:txBody>
      </p:sp>
      <p:cxnSp>
        <p:nvCxnSpPr>
          <p:cNvPr id="41" name="直線コネクタ 40">
            <a:extLst>
              <a:ext uri="{FF2B5EF4-FFF2-40B4-BE49-F238E27FC236}">
                <a16:creationId xmlns:a16="http://schemas.microsoft.com/office/drawing/2014/main" id="{4F7CD2C9-B9B1-4C37-9762-CF175FE8559E}"/>
              </a:ext>
            </a:extLst>
          </p:cNvPr>
          <p:cNvCxnSpPr>
            <a:cxnSpLocks/>
          </p:cNvCxnSpPr>
          <p:nvPr/>
        </p:nvCxnSpPr>
        <p:spPr>
          <a:xfrm>
            <a:off x="6631513"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0BBC4E3-C8E3-4ABE-AE16-3B462DA14055}"/>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43" name="テキスト ボックス 42">
            <a:extLst>
              <a:ext uri="{FF2B5EF4-FFF2-40B4-BE49-F238E27FC236}">
                <a16:creationId xmlns:a16="http://schemas.microsoft.com/office/drawing/2014/main" id="{7F685FE2-424A-4C47-A736-3DF59485F87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44" name="テキスト ボックス 43">
            <a:extLst>
              <a:ext uri="{FF2B5EF4-FFF2-40B4-BE49-F238E27FC236}">
                <a16:creationId xmlns:a16="http://schemas.microsoft.com/office/drawing/2014/main" id="{0C28A497-2516-45B7-B211-09CE0E305C9B}"/>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pic>
        <p:nvPicPr>
          <p:cNvPr id="63" name="図 62">
            <a:extLst>
              <a:ext uri="{FF2B5EF4-FFF2-40B4-BE49-F238E27FC236}">
                <a16:creationId xmlns:a16="http://schemas.microsoft.com/office/drawing/2014/main" id="{32D1F1CE-2A43-4D24-9BAB-E4D416F99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38" y="3066321"/>
            <a:ext cx="2042491" cy="2113678"/>
          </a:xfrm>
          <a:prstGeom prst="rect">
            <a:avLst/>
          </a:prstGeom>
        </p:spPr>
      </p:pic>
      <p:pic>
        <p:nvPicPr>
          <p:cNvPr id="64" name="図 63">
            <a:extLst>
              <a:ext uri="{FF2B5EF4-FFF2-40B4-BE49-F238E27FC236}">
                <a16:creationId xmlns:a16="http://schemas.microsoft.com/office/drawing/2014/main" id="{F8EA418B-E4AF-477A-89FB-840E24D94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390" y="3066321"/>
            <a:ext cx="2042491" cy="2113678"/>
          </a:xfrm>
          <a:prstGeom prst="rect">
            <a:avLst/>
          </a:prstGeom>
        </p:spPr>
      </p:pic>
      <p:sp>
        <p:nvSpPr>
          <p:cNvPr id="65" name="四角形: 角を丸くする 64">
            <a:extLst>
              <a:ext uri="{FF2B5EF4-FFF2-40B4-BE49-F238E27FC236}">
                <a16:creationId xmlns:a16="http://schemas.microsoft.com/office/drawing/2014/main" id="{CA119A16-7EA5-4251-AC1A-F42733182190}"/>
              </a:ext>
            </a:extLst>
          </p:cNvPr>
          <p:cNvSpPr/>
          <p:nvPr/>
        </p:nvSpPr>
        <p:spPr>
          <a:xfrm rot="18822844">
            <a:off x="7727494" y="3857927"/>
            <a:ext cx="294309" cy="18160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66" name="四角形: 角を丸くする 65">
            <a:extLst>
              <a:ext uri="{FF2B5EF4-FFF2-40B4-BE49-F238E27FC236}">
                <a16:creationId xmlns:a16="http://schemas.microsoft.com/office/drawing/2014/main" id="{0AD9F0AD-CA3D-4BAE-BC32-AD1B15C24F5A}"/>
              </a:ext>
            </a:extLst>
          </p:cNvPr>
          <p:cNvSpPr/>
          <p:nvPr/>
        </p:nvSpPr>
        <p:spPr>
          <a:xfrm>
            <a:off x="10536635" y="3673087"/>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514850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折れ線グラフ&#10;&#10;自動的に生成された説明">
            <a:extLst>
              <a:ext uri="{FF2B5EF4-FFF2-40B4-BE49-F238E27FC236}">
                <a16:creationId xmlns:a16="http://schemas.microsoft.com/office/drawing/2014/main" id="{0488E52B-A45F-4130-B731-3BD65D312A1D}"/>
              </a:ext>
            </a:extLst>
          </p:cNvPr>
          <p:cNvPicPr>
            <a:picLocks noChangeAspect="1"/>
          </p:cNvPicPr>
          <p:nvPr/>
        </p:nvPicPr>
        <p:blipFill rotWithShape="1">
          <a:blip r:embed="rId2">
            <a:extLst>
              <a:ext uri="{28A0092B-C50C-407E-A947-70E740481C1C}">
                <a14:useLocalDpi xmlns:a14="http://schemas.microsoft.com/office/drawing/2010/main" val="0"/>
              </a:ext>
            </a:extLst>
          </a:blip>
          <a:srcRect t="5342"/>
          <a:stretch/>
        </p:blipFill>
        <p:spPr>
          <a:xfrm>
            <a:off x="1071102" y="2552700"/>
            <a:ext cx="3799371" cy="3673719"/>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考察：パレートフロンティアが広い場合での挙動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トレードオフ領域への収束は効率的でないことがある。</a:t>
            </a:r>
          </a:p>
          <a:p>
            <a:pPr lvl="1">
              <a:defRPr/>
            </a:pPr>
            <a:r>
              <a:rPr lang="ja-JP" altLang="en-US" sz="2400" dirty="0"/>
              <a:t>例えば、目的関数が線形、多数制約のとき、パレートフロンティアは広くなりやすい</a:t>
            </a:r>
            <a:endParaRPr lang="en-US" altLang="ja-JP" sz="24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1614" y="4919594"/>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1614" y="4919594"/>
                <a:ext cx="1877869"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4610610" y="2808848"/>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4610610" y="2808848"/>
                <a:ext cx="1877869" cy="338554"/>
              </a:xfrm>
              <a:prstGeom prst="rect">
                <a:avLst/>
              </a:prstGeom>
              <a:blipFill>
                <a:blip r:embed="rId4"/>
                <a:stretch>
                  <a:fillRect t="-5455" b="-2363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80203" y="4750317"/>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3630436" y="2904833"/>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740540" y="3209276"/>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740540" y="3209276"/>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1" name="図 50" descr="グラフ, 折れ線グラフ&#10;&#10;自動的に生成された説明">
            <a:extLst>
              <a:ext uri="{FF2B5EF4-FFF2-40B4-BE49-F238E27FC236}">
                <a16:creationId xmlns:a16="http://schemas.microsoft.com/office/drawing/2014/main" id="{87BF08F9-72FB-4145-B90E-3ECBAAA9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088" y="2958540"/>
            <a:ext cx="2161132" cy="2207608"/>
          </a:xfrm>
          <a:prstGeom prst="rect">
            <a:avLst/>
          </a:prstGeom>
        </p:spPr>
      </p:pic>
      <p:pic>
        <p:nvPicPr>
          <p:cNvPr id="53" name="図 52" descr="グラフ, 折れ線グラフ&#10;&#10;自動的に生成された説明">
            <a:extLst>
              <a:ext uri="{FF2B5EF4-FFF2-40B4-BE49-F238E27FC236}">
                <a16:creationId xmlns:a16="http://schemas.microsoft.com/office/drawing/2014/main" id="{CBEF6D33-4AC9-4C46-ACC2-DC407CC9D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288" y="2958540"/>
            <a:ext cx="2161132" cy="2207608"/>
          </a:xfrm>
          <a:prstGeom prst="rect">
            <a:avLst/>
          </a:prstGeom>
        </p:spPr>
      </p:pic>
      <p:sp>
        <p:nvSpPr>
          <p:cNvPr id="54" name="四角形: 角を丸くする 53">
            <a:extLst>
              <a:ext uri="{FF2B5EF4-FFF2-40B4-BE49-F238E27FC236}">
                <a16:creationId xmlns:a16="http://schemas.microsoft.com/office/drawing/2014/main" id="{5B46D530-FD40-4224-BCC0-67A38C969C20}"/>
              </a:ext>
            </a:extLst>
          </p:cNvPr>
          <p:cNvSpPr/>
          <p:nvPr/>
        </p:nvSpPr>
        <p:spPr>
          <a:xfrm rot="18822844">
            <a:off x="7130858" y="3734620"/>
            <a:ext cx="1487581" cy="42822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5" name="四角形: 角を丸くする 54">
            <a:extLst>
              <a:ext uri="{FF2B5EF4-FFF2-40B4-BE49-F238E27FC236}">
                <a16:creationId xmlns:a16="http://schemas.microsoft.com/office/drawing/2014/main" id="{4C6A55C0-D6E3-485C-B917-E2AE9992FAE5}"/>
              </a:ext>
            </a:extLst>
          </p:cNvPr>
          <p:cNvSpPr/>
          <p:nvPr/>
        </p:nvSpPr>
        <p:spPr>
          <a:xfrm>
            <a:off x="11003786" y="3125932"/>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6" name="テキスト ボックス 55">
            <a:extLst>
              <a:ext uri="{FF2B5EF4-FFF2-40B4-BE49-F238E27FC236}">
                <a16:creationId xmlns:a16="http://schemas.microsoft.com/office/drawing/2014/main" id="{DD19BC81-FA99-470E-8A25-168B5FCE2AB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57" name="テキスト ボックス 56">
            <a:extLst>
              <a:ext uri="{FF2B5EF4-FFF2-40B4-BE49-F238E27FC236}">
                <a16:creationId xmlns:a16="http://schemas.microsoft.com/office/drawing/2014/main" id="{FE7A5276-B180-447C-947A-57D4C82C3747}"/>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sp>
        <p:nvSpPr>
          <p:cNvPr id="58" name="テキスト ボックス 57">
            <a:extLst>
              <a:ext uri="{FF2B5EF4-FFF2-40B4-BE49-F238E27FC236}">
                <a16:creationId xmlns:a16="http://schemas.microsoft.com/office/drawing/2014/main" id="{485087E5-C18E-42CA-B51C-5F6DB5095D25}"/>
              </a:ext>
            </a:extLst>
          </p:cNvPr>
          <p:cNvSpPr txBox="1"/>
          <p:nvPr/>
        </p:nvSpPr>
        <p:spPr>
          <a:xfrm>
            <a:off x="5452882" y="4552013"/>
            <a:ext cx="1329746" cy="338554"/>
          </a:xfrm>
          <a:prstGeom prst="rect">
            <a:avLst/>
          </a:prstGeom>
          <a:noFill/>
        </p:spPr>
        <p:txBody>
          <a:bodyPr wrap="square" rtlCol="0">
            <a:spAutoFit/>
          </a:bodyPr>
          <a:lstStyle/>
          <a:p>
            <a:pPr algn="ctr"/>
            <a:r>
              <a:rPr lang="ja-JP" altLang="en-US" sz="1600" dirty="0">
                <a:solidFill>
                  <a:schemeClr val="accent3"/>
                </a:solidFill>
              </a:rPr>
              <a:t>探索領域</a:t>
            </a:r>
          </a:p>
        </p:txBody>
      </p:sp>
      <p:cxnSp>
        <p:nvCxnSpPr>
          <p:cNvPr id="59" name="直線コネクタ 58">
            <a:extLst>
              <a:ext uri="{FF2B5EF4-FFF2-40B4-BE49-F238E27FC236}">
                <a16:creationId xmlns:a16="http://schemas.microsoft.com/office/drawing/2014/main" id="{CB89497A-FC7B-4280-A475-AF9DBAADDA76}"/>
              </a:ext>
            </a:extLst>
          </p:cNvPr>
          <p:cNvCxnSpPr>
            <a:cxnSpLocks/>
          </p:cNvCxnSpPr>
          <p:nvPr/>
        </p:nvCxnSpPr>
        <p:spPr>
          <a:xfrm>
            <a:off x="6631513" y="244059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4827801" y="5428859"/>
            <a:ext cx="4675152" cy="587433"/>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重み調整によって、可能領域側に選択圧を強くできるが、トレードオフ領域への圧力が優先される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554444" y="5428858"/>
            <a:ext cx="2524934" cy="58962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結果的に可能解のほうが最適解に近い</a:t>
            </a:r>
          </a:p>
        </p:txBody>
      </p:sp>
      <p:sp>
        <p:nvSpPr>
          <p:cNvPr id="62" name="四角形: 角を丸くする 61">
            <a:extLst>
              <a:ext uri="{FF2B5EF4-FFF2-40B4-BE49-F238E27FC236}">
                <a16:creationId xmlns:a16="http://schemas.microsoft.com/office/drawing/2014/main" id="{E8297F6D-1D83-410C-95C7-8FB7C0101249}"/>
              </a:ext>
            </a:extLst>
          </p:cNvPr>
          <p:cNvSpPr/>
          <p:nvPr/>
        </p:nvSpPr>
        <p:spPr>
          <a:xfrm>
            <a:off x="5245664" y="4542419"/>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3" name="直線コネクタ 62">
            <a:extLst>
              <a:ext uri="{FF2B5EF4-FFF2-40B4-BE49-F238E27FC236}">
                <a16:creationId xmlns:a16="http://schemas.microsoft.com/office/drawing/2014/main" id="{9C8D5F9D-2041-458B-A3C8-F2527FD009E2}"/>
              </a:ext>
            </a:extLst>
          </p:cNvPr>
          <p:cNvCxnSpPr>
            <a:cxnSpLocks/>
          </p:cNvCxnSpPr>
          <p:nvPr/>
        </p:nvCxnSpPr>
        <p:spPr>
          <a:xfrm>
            <a:off x="571984" y="2433259"/>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E2CAA5EF-6C3C-43B4-926F-A6478595863C}"/>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パレートフロンティアが広い例</a:t>
            </a:r>
          </a:p>
        </p:txBody>
      </p:sp>
      <p:sp>
        <p:nvSpPr>
          <p:cNvPr id="65" name="テキスト ボックス 64">
            <a:extLst>
              <a:ext uri="{FF2B5EF4-FFF2-40B4-BE49-F238E27FC236}">
                <a16:creationId xmlns:a16="http://schemas.microsoft.com/office/drawing/2014/main" id="{2B841E9A-24EC-4C97-91AE-5CC8FB83D8A6}"/>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28" name="テキスト ボックス 27">
            <a:extLst>
              <a:ext uri="{FF2B5EF4-FFF2-40B4-BE49-F238E27FC236}">
                <a16:creationId xmlns:a16="http://schemas.microsoft.com/office/drawing/2014/main" id="{7447A0E5-4516-41F4-A2CD-86BA36332A08}"/>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72872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二段階アプローチにおける問題分割のスケール差の影響</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スケール差が大きい場合、影響が大きい方向への更新が優先される。</a:t>
                </a:r>
                <a:endParaRPr lang="en-US" altLang="ja-JP" sz="2800" dirty="0"/>
              </a:p>
              <a:p>
                <a:pPr lvl="1">
                  <a:defRPr/>
                </a:pPr>
                <a:r>
                  <a:rPr lang="ja-JP" altLang="en-US" sz="2400" dirty="0"/>
                  <a:t>先ほどの問題では、</a:t>
                </a:r>
                <a:r>
                  <a:rPr lang="en-US" altLang="ja-JP" sz="2400" dirty="0"/>
                  <a:t> </a:t>
                </a:r>
                <a14:m>
                  <m:oMath xmlns:m="http://schemas.openxmlformats.org/officeDocument/2006/math">
                    <m:r>
                      <a:rPr lang="en-US" altLang="ja-JP" sz="2400" i="1">
                        <a:latin typeface="Cambria Math" panose="02040503050406030204" pitchFamily="18" charset="0"/>
                      </a:rPr>
                      <m:t>𝑓</m:t>
                    </m:r>
                  </m:oMath>
                </a14:m>
                <a:r>
                  <a:rPr lang="ja-JP" altLang="en-US" sz="2400" dirty="0"/>
                  <a:t>が大きく、</a:t>
                </a:r>
                <a14:m>
                  <m:oMath xmlns:m="http://schemas.openxmlformats.org/officeDocument/2006/math">
                    <m:r>
                      <a:rPr lang="en-US" altLang="ja-JP" sz="2400" i="1">
                        <a:latin typeface="Cambria Math" panose="02040503050406030204" pitchFamily="18" charset="0"/>
                      </a:rPr>
                      <m:t>𝑣</m:t>
                    </m:r>
                  </m:oMath>
                </a14:m>
                <a:r>
                  <a:rPr lang="ja-JP" altLang="en-US" sz="2400" dirty="0"/>
                  <a:t>が小さいため、得た可能解が淘汰されやすい</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pic>
        <p:nvPicPr>
          <p:cNvPr id="5" name="図 4" descr="グラフ, 散布図&#10;&#10;自動的に生成された説明">
            <a:extLst>
              <a:ext uri="{FF2B5EF4-FFF2-40B4-BE49-F238E27FC236}">
                <a16:creationId xmlns:a16="http://schemas.microsoft.com/office/drawing/2014/main" id="{44A33172-895C-CD30-C701-FCEEFB71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999" y="2013979"/>
            <a:ext cx="4221205" cy="4229838"/>
          </a:xfrm>
          <a:prstGeom prst="rect">
            <a:avLst/>
          </a:prstGeom>
        </p:spPr>
      </p:pic>
      <p:sp>
        <p:nvSpPr>
          <p:cNvPr id="8" name="テキスト ボックス 7">
            <a:extLst>
              <a:ext uri="{FF2B5EF4-FFF2-40B4-BE49-F238E27FC236}">
                <a16:creationId xmlns:a16="http://schemas.microsoft.com/office/drawing/2014/main" id="{AF377055-F5A3-E55C-89FD-21EC8B8233AF}"/>
              </a:ext>
            </a:extLst>
          </p:cNvPr>
          <p:cNvSpPr txBox="1"/>
          <p:nvPr/>
        </p:nvSpPr>
        <p:spPr>
          <a:xfrm>
            <a:off x="3619999" y="4090471"/>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12" name="テキスト ボックス 11">
            <a:extLst>
              <a:ext uri="{FF2B5EF4-FFF2-40B4-BE49-F238E27FC236}">
                <a16:creationId xmlns:a16="http://schemas.microsoft.com/office/drawing/2014/main" id="{E9DB1D00-9ED4-D9E7-1607-F68F7D355D86}"/>
              </a:ext>
            </a:extLst>
          </p:cNvPr>
          <p:cNvSpPr txBox="1"/>
          <p:nvPr/>
        </p:nvSpPr>
        <p:spPr>
          <a:xfrm>
            <a:off x="4728857" y="5898969"/>
            <a:ext cx="1171187" cy="307777"/>
          </a:xfrm>
          <a:prstGeom prst="rect">
            <a:avLst/>
          </a:prstGeom>
          <a:noFill/>
        </p:spPr>
        <p:txBody>
          <a:bodyPr vert="horz" wrap="square" rtlCol="0">
            <a:spAutoFit/>
          </a:bodyPr>
          <a:lstStyle/>
          <a:p>
            <a:pPr algn="ctr"/>
            <a:r>
              <a:rPr kumimoji="1" lang="ja-JP" altLang="en-US" sz="1400" dirty="0"/>
              <a:t>目的関数値</a:t>
            </a:r>
          </a:p>
        </p:txBody>
      </p:sp>
      <p:sp>
        <p:nvSpPr>
          <p:cNvPr id="16" name="吹き出し: 角を丸めた四角形 15">
            <a:extLst>
              <a:ext uri="{FF2B5EF4-FFF2-40B4-BE49-F238E27FC236}">
                <a16:creationId xmlns:a16="http://schemas.microsoft.com/office/drawing/2014/main" id="{31E2769B-E91F-D8EC-BF7F-B0130AD92D42}"/>
              </a:ext>
            </a:extLst>
          </p:cNvPr>
          <p:cNvSpPr/>
          <p:nvPr/>
        </p:nvSpPr>
        <p:spPr>
          <a:xfrm>
            <a:off x="6951445" y="5142134"/>
            <a:ext cx="3059124" cy="516884"/>
          </a:xfrm>
          <a:prstGeom prst="wedgeRoundRectCallout">
            <a:avLst>
              <a:gd name="adj1" fmla="val -62650"/>
              <a:gd name="adj2" fmla="val 29199"/>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21" name="吹き出し: 角を丸めた四角形 20">
            <a:extLst>
              <a:ext uri="{FF2B5EF4-FFF2-40B4-BE49-F238E27FC236}">
                <a16:creationId xmlns:a16="http://schemas.microsoft.com/office/drawing/2014/main" id="{D88B1570-6BF9-A1AE-3822-FA39CD54B0DE}"/>
              </a:ext>
            </a:extLst>
          </p:cNvPr>
          <p:cNvSpPr/>
          <p:nvPr/>
        </p:nvSpPr>
        <p:spPr>
          <a:xfrm>
            <a:off x="296639" y="5346303"/>
            <a:ext cx="3560873" cy="625429"/>
          </a:xfrm>
          <a:prstGeom prst="wedgeRoundRectCallout">
            <a:avLst>
              <a:gd name="adj1" fmla="val 58432"/>
              <a:gd name="adj2" fmla="val -5333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第二段階でパレートフロンティア全体へ大きく移動してしまう</a:t>
            </a:r>
          </a:p>
        </p:txBody>
      </p:sp>
    </p:spTree>
    <p:extLst>
      <p:ext uri="{BB962C8B-B14F-4D97-AF65-F5344CB8AC3E}">
        <p14:creationId xmlns:p14="http://schemas.microsoft.com/office/powerpoint/2010/main" val="1724843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8883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88834"/>
                <a:ext cx="4036523" cy="404983"/>
              </a:xfrm>
              <a:prstGeom prst="rect">
                <a:avLst/>
              </a:prstGeom>
              <a:blipFill>
                <a:blip r:embed="rId3"/>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6570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65708"/>
                <a:ext cx="1065420" cy="314702"/>
              </a:xfrm>
              <a:prstGeom prst="rect">
                <a:avLst/>
              </a:prstGeom>
              <a:blipFill>
                <a:blip r:embed="rId4"/>
                <a:stretch>
                  <a:fillRect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71635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71635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52453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52453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9535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9535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82272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43370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82272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43370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95443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954436"/>
                <a:ext cx="2739631" cy="338554"/>
              </a:xfrm>
              <a:prstGeom prst="rect">
                <a:avLst/>
              </a:prstGeom>
              <a:blipFill>
                <a:blip r:embed="rId8"/>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94875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948755"/>
                <a:ext cx="2739631" cy="338554"/>
              </a:xfrm>
              <a:prstGeom prst="rect">
                <a:avLst/>
              </a:prstGeom>
              <a:blipFill>
                <a:blip r:embed="rId9"/>
                <a:stretch>
                  <a:fillRect t="-5455" b="-23636"/>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9888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32317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32317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8906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5772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5772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9250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5781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spTree>
    <p:extLst>
      <p:ext uri="{BB962C8B-B14F-4D97-AF65-F5344CB8AC3E}">
        <p14:creationId xmlns:p14="http://schemas.microsoft.com/office/powerpoint/2010/main" val="2455318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9D4FD51-F6A6-5EFE-2EDE-9DC0A0A7B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842" y="2514413"/>
            <a:ext cx="5402976" cy="3571458"/>
          </a:xfrm>
          <a:prstGeom prst="rect">
            <a:avLst/>
          </a:prstGeom>
        </p:spPr>
      </p:pic>
      <p:pic>
        <p:nvPicPr>
          <p:cNvPr id="9" name="図 8">
            <a:extLst>
              <a:ext uri="{FF2B5EF4-FFF2-40B4-BE49-F238E27FC236}">
                <a16:creationId xmlns:a16="http://schemas.microsoft.com/office/drawing/2014/main" id="{AD8AD5EE-596D-4897-2476-1E7A7982A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51" y="2524125"/>
            <a:ext cx="5402976" cy="356230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420337" y="2883617"/>
            <a:ext cx="2167697" cy="307777"/>
          </a:xfrm>
          <a:prstGeom prst="rect">
            <a:avLst/>
          </a:prstGeom>
          <a:noFill/>
        </p:spPr>
        <p:txBody>
          <a:bodyPr wrap="square" rtlCol="0">
            <a:spAutoFit/>
          </a:bodyPr>
          <a:lstStyle/>
          <a:p>
            <a:pPr algn="ctr"/>
            <a:r>
              <a:rPr kumimoji="1" lang="en-US" altLang="ja-JP" sz="1400" dirty="0"/>
              <a:t>12,560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31976"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713208"/>
            <a:ext cx="1010106" cy="307777"/>
          </a:xfrm>
          <a:prstGeom prst="rect">
            <a:avLst/>
          </a:prstGeom>
          <a:noFill/>
        </p:spPr>
        <p:txBody>
          <a:bodyPr wrap="square" rtlCol="0">
            <a:spAutoFit/>
          </a:bodyPr>
          <a:lstStyle/>
          <a:p>
            <a:pPr algn="ctr"/>
            <a:r>
              <a:rPr kumimoji="1" lang="en-US" altLang="ja-JP" sz="1400" dirty="0"/>
              <a:t>549,943</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517020"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554400"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575634"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583910" y="3978530"/>
                <a:ext cx="1614900" cy="523220"/>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から開始し、高い値に調整される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583910" y="3978530"/>
                <a:ext cx="1614900" cy="523220"/>
              </a:xfrm>
              <a:prstGeom prst="rect">
                <a:avLst/>
              </a:prstGeom>
              <a:blipFill>
                <a:blip r:embed="rId6"/>
                <a:stretch>
                  <a:fillRect l="-3774" t="-2353" r="-4906" b="-11765"/>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C85A6ADE-11BB-48DD-B525-A5441B8B204A}"/>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spTree>
    <p:extLst>
      <p:ext uri="{BB962C8B-B14F-4D97-AF65-F5344CB8AC3E}">
        <p14:creationId xmlns:p14="http://schemas.microsoft.com/office/powerpoint/2010/main" val="2114343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ADDEA3E-471B-7C93-B9EA-D1C4351FE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12" y="1998335"/>
            <a:ext cx="3490543" cy="2311225"/>
          </a:xfrm>
          <a:prstGeom prst="rect">
            <a:avLst/>
          </a:prstGeom>
        </p:spPr>
      </p:pic>
      <p:pic>
        <p:nvPicPr>
          <p:cNvPr id="17" name="図 16">
            <a:extLst>
              <a:ext uri="{FF2B5EF4-FFF2-40B4-BE49-F238E27FC236}">
                <a16:creationId xmlns:a16="http://schemas.microsoft.com/office/drawing/2014/main" id="{77E7DCAF-BBAE-4EDB-D5EF-F55CB7F5B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55" y="4031540"/>
            <a:ext cx="3379499" cy="2233905"/>
          </a:xfrm>
          <a:prstGeom prst="rect">
            <a:avLst/>
          </a:prstGeom>
        </p:spPr>
      </p:pic>
      <p:pic>
        <p:nvPicPr>
          <p:cNvPr id="15" name="図 14">
            <a:extLst>
              <a:ext uri="{FF2B5EF4-FFF2-40B4-BE49-F238E27FC236}">
                <a16:creationId xmlns:a16="http://schemas.microsoft.com/office/drawing/2014/main" id="{2219B311-E089-3150-8EE5-6986DE7FE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627" y="2023469"/>
            <a:ext cx="4215746" cy="421574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a:t>
                </a:r>
                <a14:m>
                  <m:oMath xmlns:m="http://schemas.openxmlformats.org/officeDocument/2006/math">
                    <m:r>
                      <a:rPr kumimoji="1" lang="en-US" altLang="ja-JP" sz="2800" b="0" i="1" smtClean="0">
                        <a:latin typeface="Cambria Math" panose="02040503050406030204" pitchFamily="18" charset="0"/>
                      </a:rPr>
                      <m:t>𝑓</m:t>
                    </m:r>
                  </m:oMath>
                </a14:m>
                <a:r>
                  <a:rPr lang="ja-JP" altLang="en-US" sz="2800" dirty="0"/>
                  <a:t>の改善がより強く影響し、違反量が全く改善しなくなった。</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8" y="983679"/>
                <a:ext cx="11200645" cy="585151"/>
              </a:xfrm>
              <a:prstGeom prst="rect">
                <a:avLst/>
              </a:prstGeom>
              <a:blipFill>
                <a:blip r:embed="rId5"/>
                <a:stretch>
                  <a:fillRect l="-980" t="-18750" r="-3212" b="-9375"/>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6"/>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7"/>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924529" y="1974041"/>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035592"/>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047408"/>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8"/>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655110" y="4310111"/>
            <a:ext cx="2262070" cy="625429"/>
          </a:xfrm>
          <a:prstGeom prst="wedgeRoundRectCallout">
            <a:avLst>
              <a:gd name="adj1" fmla="val 1384"/>
              <a:gd name="adj2" fmla="val 11810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02408"/>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02408"/>
                <a:ext cx="2812156" cy="637000"/>
              </a:xfrm>
              <a:prstGeom prst="wedgeRoundRectCallout">
                <a:avLst>
                  <a:gd name="adj1" fmla="val -43956"/>
                  <a:gd name="adj2" fmla="val 78592"/>
                  <a:gd name="adj3" fmla="val 16667"/>
                </a:avLst>
              </a:prstGeom>
              <a:blipFill>
                <a:blip r:embed="rId16"/>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01146" y="4716206"/>
            <a:ext cx="1754674"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全く改善せず</a:t>
            </a:r>
          </a:p>
        </p:txBody>
      </p:sp>
      <mc:AlternateContent xmlns:mc="http://schemas.openxmlformats.org/markup-compatibility/2006" xmlns:a14="http://schemas.microsoft.com/office/drawing/2010/main">
        <mc:Choice Requires="a14">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8" y="2173416"/>
                <a:ext cx="2390971"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a:t>
                </a: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の改善が強く影響</a:t>
                </a:r>
              </a:p>
            </p:txBody>
          </p:sp>
        </mc:Choice>
        <mc:Fallback xmlns="">
          <p:sp>
            <p:nvSpPr>
              <p:cNvPr id="51" name="吹き出し: 角を丸めた四角形 50">
                <a:extLst>
                  <a:ext uri="{FF2B5EF4-FFF2-40B4-BE49-F238E27FC236}">
                    <a16:creationId xmlns:a16="http://schemas.microsoft.com/office/drawing/2014/main" id="{73FAC6B6-87F3-4B2D-A745-5C47002A1897}"/>
                  </a:ext>
                </a:extLst>
              </p:cNvPr>
              <p:cNvSpPr>
                <a:spLocks noRot="1" noChangeAspect="1" noMove="1" noResize="1" noEditPoints="1" noAdjustHandles="1" noChangeArrowheads="1" noChangeShapeType="1" noTextEdit="1"/>
              </p:cNvSpPr>
              <p:nvPr/>
            </p:nvSpPr>
            <p:spPr>
              <a:xfrm>
                <a:off x="7538958" y="2173416"/>
                <a:ext cx="2390971" cy="625429"/>
              </a:xfrm>
              <a:prstGeom prst="wedgeRoundRectCallout">
                <a:avLst>
                  <a:gd name="adj1" fmla="val -35956"/>
                  <a:gd name="adj2" fmla="val 369476"/>
                  <a:gd name="adj3" fmla="val 16667"/>
                </a:avLst>
              </a:prstGeom>
              <a:blipFill>
                <a:blip r:embed="rId17"/>
                <a:stretch>
                  <a:fillRect t="-1636"/>
                </a:stretch>
              </a:blipFill>
              <a:ln>
                <a:noFill/>
              </a:ln>
            </p:spPr>
            <p:txBody>
              <a:bodyPr/>
              <a:lstStyle/>
              <a:p>
                <a:r>
                  <a:rPr lang="ja-JP" altLang="en-US">
                    <a:noFill/>
                  </a:rPr>
                  <a:t> </a:t>
                </a:r>
              </a:p>
            </p:txBody>
          </p:sp>
        </mc:Fallback>
      </mc:AlternateContent>
      <p:sp>
        <p:nvSpPr>
          <p:cNvPr id="6" name="星: 5 pt 5">
            <a:extLst>
              <a:ext uri="{FF2B5EF4-FFF2-40B4-BE49-F238E27FC236}">
                <a16:creationId xmlns:a16="http://schemas.microsoft.com/office/drawing/2014/main" id="{B72D5883-4AE8-26B3-C8BC-6980CB7747D8}"/>
              </a:ext>
            </a:extLst>
          </p:cNvPr>
          <p:cNvSpPr/>
          <p:nvPr/>
        </p:nvSpPr>
        <p:spPr>
          <a:xfrm>
            <a:off x="8776347" y="5397874"/>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6932154" y="5903310"/>
                <a:ext cx="1844193" cy="565718"/>
              </a:xfrm>
              <a:prstGeom prst="wedgeRoundRectCallout">
                <a:avLst>
                  <a:gd name="adj1" fmla="val 44951"/>
                  <a:gd name="adj2" fmla="val -98300"/>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6932154" y="5903310"/>
                <a:ext cx="1844193" cy="565718"/>
              </a:xfrm>
              <a:prstGeom prst="wedgeRoundRectCallout">
                <a:avLst>
                  <a:gd name="adj1" fmla="val 44951"/>
                  <a:gd name="adj2" fmla="val -98300"/>
                  <a:gd name="adj3" fmla="val 16667"/>
                </a:avLst>
              </a:prstGeom>
              <a:blipFill>
                <a:blip r:embed="rId18"/>
                <a:stretch>
                  <a:fillRect b="-5072"/>
                </a:stretch>
              </a:blipFill>
              <a:ln>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2.2 </a:t>
            </a:r>
            <a:r>
              <a:rPr kumimoji="1" lang="ja-JP" altLang="en-US" sz="1600" b="1" dirty="0">
                <a:solidFill>
                  <a:schemeClr val="bg1"/>
                </a:solidFill>
              </a:rPr>
              <a:t>検証３</a:t>
            </a:r>
          </a:p>
        </p:txBody>
      </p:sp>
    </p:spTree>
    <p:extLst>
      <p:ext uri="{BB962C8B-B14F-4D97-AF65-F5344CB8AC3E}">
        <p14:creationId xmlns:p14="http://schemas.microsoft.com/office/powerpoint/2010/main" val="803410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6913"/>
            <a:ext cx="1416942" cy="738664"/>
          </a:xfrm>
          <a:prstGeom prst="rect">
            <a:avLst/>
          </a:prstGeom>
          <a:noFill/>
        </p:spPr>
        <p:txBody>
          <a:bodyPr wrap="square" rtlCol="0">
            <a:spAutoFit/>
          </a:bodyPr>
          <a:lstStyle/>
          <a:p>
            <a:pPr algn="ctr"/>
            <a:r>
              <a:rPr kumimoji="1" lang="ja-JP" altLang="en-US" sz="1400" dirty="0">
                <a:solidFill>
                  <a:schemeClr val="bg1"/>
                </a:solidFill>
              </a:rPr>
              <a:t>探索点数</a:t>
            </a:r>
            <a:r>
              <a:rPr kumimoji="1" lang="en-US" altLang="ja-JP" sz="1400" dirty="0">
                <a:solidFill>
                  <a:schemeClr val="bg1"/>
                </a:solidFill>
              </a:rPr>
              <a:t>50</a:t>
            </a: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ja-JP" altLang="en-US" sz="1400" dirty="0">
                <a:solidFill>
                  <a:schemeClr val="bg1"/>
                </a:solidFill>
              </a:rPr>
              <a:t>別の問題</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2"/>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2.2 </a:t>
            </a:r>
            <a:r>
              <a:rPr kumimoji="1" lang="ja-JP" altLang="en-US" sz="1600" b="1" dirty="0">
                <a:solidFill>
                  <a:schemeClr val="bg1"/>
                </a:solidFill>
              </a:rPr>
              <a:t>検証３</a:t>
            </a:r>
          </a:p>
        </p:txBody>
      </p:sp>
      <p:pic>
        <p:nvPicPr>
          <p:cNvPr id="35" name="図 34" descr="グラフ, 散布図&#10;&#10;自動的に生成された説明">
            <a:extLst>
              <a:ext uri="{FF2B5EF4-FFF2-40B4-BE49-F238E27FC236}">
                <a16:creationId xmlns:a16="http://schemas.microsoft.com/office/drawing/2014/main" id="{9AE9F31D-8430-4465-B32E-CA8DB278666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2954" y="1781763"/>
            <a:ext cx="4480569" cy="4480569"/>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p:pic>
        <p:nvPicPr>
          <p:cNvPr id="59" name="図 58">
            <a:extLst>
              <a:ext uri="{FF2B5EF4-FFF2-40B4-BE49-F238E27FC236}">
                <a16:creationId xmlns:a16="http://schemas.microsoft.com/office/drawing/2014/main" id="{E7AE4025-1C74-4B8B-AB49-B93FA9BBC15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5074" y="3890949"/>
            <a:ext cx="3556075" cy="2350626"/>
          </a:xfrm>
          <a:prstGeom prst="rect">
            <a:avLst/>
          </a:prstGeom>
        </p:spPr>
      </p:pic>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87010" y="3890949"/>
                <a:ext cx="416204" cy="2115351"/>
              </a:xfrm>
              <a:prstGeom prst="rect">
                <a:avLst/>
              </a:prstGeom>
              <a:no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87010" y="3890949"/>
                <a:ext cx="416204" cy="2115351"/>
              </a:xfrm>
              <a:prstGeom prst="rect">
                <a:avLst/>
              </a:prstGeom>
              <a:blipFill>
                <a:blip r:embed="rId24"/>
                <a:stretch>
                  <a:fillRect r="-2899"/>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f</a:t>
            </a:r>
            <a:endParaRPr kumimoji="1" lang="ja-JP" altLang="en-US" sz="1600" dirty="0"/>
          </a:p>
        </p:txBody>
      </p:sp>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v</a:t>
            </a:r>
            <a:endParaRPr kumimoji="1" lang="ja-JP" altLang="en-US" sz="1600" dirty="0"/>
          </a:p>
        </p:txBody>
      </p:sp>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a:stCxn id="79" idx="4"/>
            <a:endCxn id="69" idx="0"/>
          </p:cNvCxnSpPr>
          <p:nvPr/>
        </p:nvCxnSpPr>
        <p:spPr>
          <a:xfrm flipH="1">
            <a:off x="3445275" y="2243879"/>
            <a:ext cx="5928"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5"/>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79203"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6040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5814231" y="3607985"/>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min-max</a:t>
            </a:r>
            <a:r>
              <a:rPr lang="ja-JP" altLang="en-US" sz="2800" dirty="0"/>
              <a:t>に基づく正規化を適用しても、解の改善が全く進まなかった</a:t>
            </a:r>
            <a:br>
              <a:rPr lang="en-US" altLang="ja-JP" sz="2800" dirty="0"/>
            </a:br>
            <a:r>
              <a:rPr lang="ja-JP" altLang="en-US" sz="2800" dirty="0"/>
              <a:t>（スケール差を緩和できていない）。</a:t>
            </a:r>
            <a:endParaRPr lang="en-US" altLang="ja-JP" sz="2800" dirty="0"/>
          </a:p>
          <a:p>
            <a:pPr lvl="1">
              <a:defRPr/>
            </a:pPr>
            <a:r>
              <a:rPr lang="ja-JP" altLang="en-US" sz="2400" dirty="0"/>
              <a:t>このため、過度に偏った方向に選択圧が生じ、パレートフロンティアの目標部位を指向できていないと考えられる</a:t>
            </a:r>
          </a:p>
          <a:p>
            <a:pPr>
              <a:defRPr/>
            </a:pPr>
            <a:r>
              <a:rPr lang="ja-JP" altLang="en-US" sz="2800" dirty="0"/>
              <a:t>二段階目で問題分割を使用する場合、獲得済の可能解を生かした正規化方法が必要だと考えられる。</a:t>
            </a:r>
            <a:endParaRPr lang="en-US" altLang="ja-JP"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5823410" y="323924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5823410" y="3239246"/>
                <a:ext cx="2739631"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9005014" y="323356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9005014" y="3233565"/>
                <a:ext cx="2739631"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8487885" y="478369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6845387" y="4695825"/>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5"/>
          <a:stretch>
            <a:fillRect/>
          </a:stretch>
        </p:blipFill>
        <p:spPr>
          <a:xfrm>
            <a:off x="9005014" y="3607985"/>
            <a:ext cx="2762223" cy="2529213"/>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821635" y="4444986"/>
                <a:ext cx="4641506" cy="584775"/>
              </a:xfrm>
              <a:prstGeom prst="rect">
                <a:avLst/>
              </a:prstGeom>
              <a:noFill/>
            </p:spPr>
            <p:txBody>
              <a:bodyPr wrap="square" rtlCol="0">
                <a:spAutoFit/>
              </a:bodyPr>
              <a:lstStyle/>
              <a:p>
                <a:pPr algn="ctr"/>
                <a:r>
                  <a:rPr lang="ja-JP" altLang="en-US" sz="1600" b="1" dirty="0"/>
                  <a:t>各世代で正規化する度に、</a:t>
                </a:r>
                <a:r>
                  <a:rPr kumimoji="1" lang="en-US" altLang="ja-JP" sz="1600" b="1" dirty="0"/>
                  <a:t> </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b="1" dirty="0"/>
                  <a:t>空間内の個体群が、</a:t>
                </a:r>
                <a:endParaRPr lang="en-US" altLang="ja-JP" sz="1600" b="1" dirty="0"/>
              </a:p>
              <a:p>
                <a:pPr algn="ctr"/>
                <a:r>
                  <a:rPr lang="ja-JP" altLang="en-US" sz="1600" b="1" dirty="0"/>
                  <a:t>空間の一部に局在したり、ある個体だけが大きく動く</a:t>
                </a:r>
                <a:endParaRPr kumimoji="1" lang="ja-JP" altLang="en-US" sz="1600" b="1" dirty="0"/>
              </a:p>
            </p:txBody>
          </p:sp>
        </mc:Choice>
        <mc:Fallback xmlns="">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821635" y="4444986"/>
                <a:ext cx="4641506" cy="584775"/>
              </a:xfrm>
              <a:prstGeom prst="rect">
                <a:avLst/>
              </a:prstGeom>
              <a:blipFill>
                <a:blip r:embed="rId6"/>
                <a:stretch>
                  <a:fillRect l="-2234" t="-3125" r="-2234" b="-12500"/>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9476508" y="4583484"/>
            <a:ext cx="2186980" cy="307777"/>
          </a:xfrm>
          <a:prstGeom prst="rect">
            <a:avLst/>
          </a:prstGeom>
          <a:noFill/>
        </p:spPr>
        <p:txBody>
          <a:bodyPr wrap="square" rtlCol="0">
            <a:spAutoFit/>
          </a:bodyPr>
          <a:lstStyle/>
          <a:p>
            <a:pPr algn="ctr"/>
            <a:r>
              <a:rPr kumimoji="1" lang="ja-JP" altLang="en-US" sz="1400" dirty="0"/>
              <a:t>外れ値の影響を強く受ける</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spTree>
    <p:extLst>
      <p:ext uri="{BB962C8B-B14F-4D97-AF65-F5344CB8AC3E}">
        <p14:creationId xmlns:p14="http://schemas.microsoft.com/office/powerpoint/2010/main" val="1460199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問題と手法の関係を明らかにした。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まとめと課題</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400125" cy="108721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20393"/>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20393"/>
            <a:ext cx="4031774" cy="369332"/>
          </a:xfrm>
          <a:prstGeom prst="rect">
            <a:avLst/>
          </a:prstGeom>
          <a:noFill/>
        </p:spPr>
        <p:txBody>
          <a:bodyPr wrap="square" rtlCol="0">
            <a:spAutoFit/>
          </a:bodyPr>
          <a:lstStyle/>
          <a:p>
            <a:pPr algn="ctr"/>
            <a:r>
              <a:rPr kumimoji="1" lang="ja-JP" altLang="en-US" dirty="0"/>
              <a:t>今後も、これまでの内容から発展する</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4006"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61182"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61182"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修士論文も、これまでの内容を中心にまとめる</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31297"/>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31297"/>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359100" y="5131297"/>
            <a:ext cx="697627" cy="369332"/>
          </a:xfrm>
          <a:prstGeom prst="rect">
            <a:avLst/>
          </a:prstGeom>
          <a:noFill/>
        </p:spPr>
        <p:txBody>
          <a:bodyPr wrap="none" rtlCol="0">
            <a:spAutoFit/>
          </a:bodyPr>
          <a:lstStyle/>
          <a:p>
            <a:pPr algn="ctr"/>
            <a:r>
              <a:rPr kumimoji="1" lang="ja-JP" altLang="en-US" dirty="0"/>
              <a:t>新</a:t>
            </a:r>
            <a:r>
              <a:rPr kumimoji="1" lang="en-US" altLang="ja-JP" dirty="0"/>
              <a:t>B4</a:t>
            </a:r>
            <a:endParaRPr kumimoji="1" lang="ja-JP" altLang="en-US" sz="20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Tree>
    <p:extLst>
      <p:ext uri="{BB962C8B-B14F-4D97-AF65-F5344CB8AC3E}">
        <p14:creationId xmlns:p14="http://schemas.microsoft.com/office/powerpoint/2010/main" val="31641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535648474"/>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293003853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新</a:t>
                      </a:r>
                      <a:r>
                        <a:rPr kumimoji="1" lang="en-US" altLang="ja-JP" sz="1600" dirty="0"/>
                        <a:t>B4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55381012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0603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7518537" y="2338973"/>
            <a:ext cx="2112756" cy="468295"/>
          </a:xfrm>
          <a:prstGeom prst="wedgeRoundRectCallout">
            <a:avLst>
              <a:gd name="adj1" fmla="val 18543"/>
              <a:gd name="adj2" fmla="val -964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論文投稿を目指して、</a:t>
            </a:r>
            <a:endParaRPr lang="en-US" altLang="ja-JP" sz="1400" dirty="0"/>
          </a:p>
          <a:p>
            <a:pPr algn="ctr"/>
            <a:r>
              <a:rPr lang="ja-JP" altLang="en-US" sz="1400" dirty="0"/>
              <a:t>適宜進めるスケジュール感</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328639"/>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170588"/>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799761"/>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620421"/>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177962"/>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801256"/>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spTree>
    <p:extLst>
      <p:ext uri="{BB962C8B-B14F-4D97-AF65-F5344CB8AC3E}">
        <p14:creationId xmlns:p14="http://schemas.microsoft.com/office/powerpoint/2010/main" val="3776044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42" name="テキスト ボックス 41">
            <a:extLst>
              <a:ext uri="{FF2B5EF4-FFF2-40B4-BE49-F238E27FC236}">
                <a16:creationId xmlns:a16="http://schemas.microsoft.com/office/drawing/2014/main" id="{C4955FD9-3548-47E4-9FBA-9E0FA39AF99B}"/>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4" name="タイトル 1">
            <a:extLst>
              <a:ext uri="{FF2B5EF4-FFF2-40B4-BE49-F238E27FC236}">
                <a16:creationId xmlns:a16="http://schemas.microsoft.com/office/drawing/2014/main" id="{78ED3AA1-0227-4608-83DC-F8C96E24A210}"/>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dirty="0"/>
              <a:t>制約対処法に組み込む近傍生成法の方向性</a:t>
            </a:r>
            <a:endParaRPr lang="en-US" dirty="0"/>
          </a:p>
        </p:txBody>
      </p:sp>
    </p:spTree>
    <p:extLst>
      <p:ext uri="{BB962C8B-B14F-4D97-AF65-F5344CB8AC3E}">
        <p14:creationId xmlns:p14="http://schemas.microsoft.com/office/powerpoint/2010/main" val="2288713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a:t>
            </a:r>
            <a:endParaRPr lang="en-US" altLang="ja-JP" sz="2800" dirty="0"/>
          </a:p>
          <a:p>
            <a:pPr lvl="1"/>
            <a:r>
              <a:rPr lang="ja-JP" altLang="en-US" sz="2400" dirty="0"/>
              <a:t>二段階アプローチの二段階目に組み込むアルゴリズムを工夫することで、より最適な解を獲得することを狙う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Tree>
    <p:extLst>
      <p:ext uri="{BB962C8B-B14F-4D97-AF65-F5344CB8AC3E}">
        <p14:creationId xmlns:p14="http://schemas.microsoft.com/office/powerpoint/2010/main" val="1904738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アルゴリズム検討と検証を進め、一部成果を外部発表した。</a:t>
            </a:r>
            <a:endParaRPr lang="en-US" altLang="ja-JP" sz="2800" dirty="0"/>
          </a:p>
          <a:p>
            <a:pPr>
              <a:defRPr/>
            </a:pPr>
            <a:r>
              <a:rPr lang="ja-JP" altLang="en-US" sz="2800" dirty="0"/>
              <a:t>プラント操業スケジューリング問題を実装し、その問題に対して、アルゴリズムを適用し、性能検証した。</a:t>
            </a:r>
            <a:endParaRPr lang="en-US" altLang="ja-JP" sz="2800" dirty="0"/>
          </a:p>
          <a:p>
            <a:pPr>
              <a:defRPr/>
            </a:pPr>
            <a:r>
              <a:rPr lang="ja-JP" altLang="en-US" sz="2800" dirty="0"/>
              <a:t>性能検証を通じて、対象問題への適合性の観点で、アルゴリズムの特徴を明らかにした。</a:t>
            </a:r>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Tree>
    <p:extLst>
      <p:ext uri="{BB962C8B-B14F-4D97-AF65-F5344CB8AC3E}">
        <p14:creationId xmlns:p14="http://schemas.microsoft.com/office/powerpoint/2010/main" val="341036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074639"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224079"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497487"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535158"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5673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5725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591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8672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591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591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591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5725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100677" y="4784981"/>
            <a:ext cx="3635932" cy="707886"/>
          </a:xfrm>
          <a:prstGeom prst="rect">
            <a:avLst/>
          </a:prstGeom>
          <a:noFill/>
        </p:spPr>
        <p:txBody>
          <a:bodyPr wrap="none" rtlCol="0">
            <a:spAutoFit/>
          </a:bodyPr>
          <a:lstStyle/>
          <a:p>
            <a:pPr algn="ctr"/>
            <a:r>
              <a:rPr kumimoji="1" lang="ja-JP" altLang="en-US" sz="2000" dirty="0"/>
              <a:t>近傍生成における制約を考慮した</a:t>
            </a:r>
            <a:endParaRPr kumimoji="1" lang="en-US" altLang="ja-JP" sz="2000" dirty="0"/>
          </a:p>
          <a:p>
            <a:pPr algn="ctr"/>
            <a:r>
              <a:rPr kumimoji="1" lang="ja-JP" altLang="en-US" sz="2000" dirty="0"/>
              <a:t>上位解選択の導入</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8670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62331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0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1194535039"/>
                  </p:ext>
                </p:extLst>
              </p:nvPr>
            </p:nvGraphicFramePr>
            <p:xfrm>
              <a:off x="242098" y="1881221"/>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dirty="0"/>
                            <a:t>ペナルティベース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𝑭</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oMath>
                          </a14:m>
                          <a:r>
                            <a:rPr kumimoji="1" lang="ja-JP" altLang="en-US" sz="1800" b="1" dirty="0"/>
                            <a:t>で評価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分離ベース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𝒇</m:t>
                              </m:r>
                            </m:oMath>
                          </a14:m>
                          <a:r>
                            <a:rPr kumimoji="1" lang="ja-JP" altLang="en-US" sz="1800" b="1" dirty="0"/>
                            <a:t>と</a:t>
                          </a:r>
                          <a14:m>
                            <m:oMath xmlns:m="http://schemas.openxmlformats.org/officeDocument/2006/math">
                              <m:r>
                                <a:rPr kumimoji="1" lang="en-US" altLang="ja-JP" sz="1800" b="1" i="1" smtClean="0">
                                  <a:latin typeface="Cambria Math" panose="02040503050406030204" pitchFamily="18" charset="0"/>
                                </a:rPr>
                                <m:t>𝒗</m:t>
                              </m:r>
                            </m:oMath>
                          </a14:m>
                          <a:r>
                            <a:rPr kumimoji="1" lang="ja-JP" altLang="en-US" sz="1800" b="1" dirty="0"/>
                            <a:t>を分離して評価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多目的最適化ベース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r>
                                <a:rPr kumimoji="1" lang="en-US" altLang="ja-JP" sz="1800" b="1" i="1" smtClean="0">
                                  <a:latin typeface="Cambria Math" panose="02040503050406030204" pitchFamily="18" charset="0"/>
                                </a:rPr>
                                <m:t>)</m:t>
                              </m:r>
                            </m:oMath>
                          </a14:m>
                          <a:r>
                            <a:rPr kumimoji="1" lang="ja-JP" altLang="en-US" sz="1800" b="1" dirty="0"/>
                            <a:t>の二目的最適化</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Choice>
        <mc:Fallback xmlns="">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1194535039"/>
                  </p:ext>
                </p:extLst>
              </p:nvPr>
            </p:nvGraphicFramePr>
            <p:xfrm>
              <a:off x="242098" y="1881221"/>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538" t="-735" r="-223077" b="-389706"/>
                          </a:stretch>
                        </a:blipFill>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1606" t="-735" r="-100345" b="-389706"/>
                          </a:stretch>
                        </a:blipFill>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1606" t="-735" r="-345" b="-389706"/>
                          </a:stretch>
                        </a:blipFill>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Fallback>
      </mc:AlternateContent>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308" y="4249899"/>
            <a:ext cx="1766917" cy="369332"/>
          </a:xfrm>
          <a:prstGeom prst="rect">
            <a:avLst/>
          </a:prstGeom>
          <a:noFill/>
        </p:spPr>
        <p:txBody>
          <a:bodyPr wrap="square" rtlCol="0">
            <a:spAutoFit/>
          </a:bodyPr>
          <a:lstStyle/>
          <a:p>
            <a:pPr algn="ctr"/>
            <a:r>
              <a:rPr kumimoji="1" lang="en-US" altLang="ja-JP" dirty="0"/>
              <a:t>Feasibility Rule</a:t>
            </a:r>
            <a:endParaRPr kumimoji="1" lang="ja-JP" altLang="en-US" dirty="0"/>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314103" y="3506811"/>
            <a:ext cx="1916299" cy="369332"/>
          </a:xfrm>
          <a:prstGeom prst="rect">
            <a:avLst/>
          </a:prstGeom>
          <a:noFill/>
        </p:spPr>
        <p:txBody>
          <a:bodyPr wrap="square" rtlCol="0">
            <a:spAutoFit/>
          </a:bodyPr>
          <a:lstStyle/>
          <a:p>
            <a:pPr algn="ctr"/>
            <a:r>
              <a:rPr kumimoji="1" lang="en-US" altLang="ja-JP" dirty="0"/>
              <a:t>Death Penalty</a:t>
            </a:r>
            <a:endParaRPr kumimoji="1" lang="ja-JP" altLang="en-US" dirty="0"/>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612859" y="5160211"/>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36" name="テキスト ボックス 35">
            <a:extLst>
              <a:ext uri="{FF2B5EF4-FFF2-40B4-BE49-F238E27FC236}">
                <a16:creationId xmlns:a16="http://schemas.microsoft.com/office/drawing/2014/main" id="{87BA40D0-A8C6-42C2-8900-FCD967871B19}"/>
              </a:ext>
            </a:extLst>
          </p:cNvPr>
          <p:cNvSpPr txBox="1"/>
          <p:nvPr/>
        </p:nvSpPr>
        <p:spPr>
          <a:xfrm>
            <a:off x="447253" y="3222166"/>
            <a:ext cx="430887" cy="2754758"/>
          </a:xfrm>
          <a:prstGeom prst="rect">
            <a:avLst/>
          </a:prstGeom>
          <a:noFill/>
        </p:spPr>
        <p:txBody>
          <a:bodyPr vert="vert270" wrap="square" rtlCol="0">
            <a:spAutoFit/>
          </a:bodyPr>
          <a:lstStyle/>
          <a:p>
            <a:pPr algn="ctr"/>
            <a:r>
              <a:rPr kumimoji="1" lang="ja-JP" altLang="en-US" sz="1600" b="1" dirty="0">
                <a:solidFill>
                  <a:schemeClr val="bg1"/>
                </a:solidFill>
              </a:rPr>
              <a:t>トレードオフ領域の探索効率</a:t>
            </a:r>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314103" y="4437562"/>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491481" y="5172022"/>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2462" y="4617132"/>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2462" y="4617132"/>
                <a:ext cx="720610" cy="369332"/>
              </a:xfrm>
              <a:prstGeom prst="rect">
                <a:avLst/>
              </a:prstGeom>
              <a:blipFill>
                <a:blip r:embed="rId4"/>
                <a:stretch>
                  <a:fillRect t="-8197" r="-1695" b="-24590"/>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33500" y="4437562"/>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240643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前年度・上期の成果をジャーナルに投稿したり、学会発表した。</a:t>
            </a:r>
            <a:endParaRPr lang="en-US" altLang="ja-JP" sz="2800" dirty="0"/>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4107657990"/>
              </p:ext>
            </p:extLst>
          </p:nvPr>
        </p:nvGraphicFramePr>
        <p:xfrm>
          <a:off x="746113" y="1775500"/>
          <a:ext cx="10633044" cy="292608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学会発表</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dirty="0"/>
                        <a:t>Yasuda, Kumagai, Tamura, Yasuda: “Feasibility-based Weighted MOEA/D in Constrained Optimization”,</a:t>
                      </a:r>
                      <a:r>
                        <a:rPr kumimoji="1" lang="ja-JP" altLang="en-US" sz="1800" dirty="0"/>
                        <a:t> </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SS1-1</a:t>
                      </a:r>
                      <a:r>
                        <a:rPr kumimoji="1" lang="ja-JP" altLang="en-US" sz="1800" dirty="0"/>
                        <a:t>（</a:t>
                      </a:r>
                      <a:r>
                        <a:rPr kumimoji="1" lang="en-US" altLang="ja-JP" sz="1800" dirty="0"/>
                        <a:t>2022.8.31</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kumimoji="1" lang="ja-JP" altLang="en-US" sz="1800" b="0" i="0" kern="1200" dirty="0">
                          <a:solidFill>
                            <a:schemeClr val="dk1"/>
                          </a:solidFill>
                          <a:effectLst/>
                          <a:latin typeface="+mn-lt"/>
                          <a:ea typeface="+mn-ea"/>
                          <a:cs typeface="+mn-cs"/>
                        </a:rPr>
                        <a:t>制約条件を目的関数に変換する有制約メタヒューリスティクスの提案</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GS10-2</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小嶋・安田・熊谷・田村・安田：「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に基づく制約対処法の検討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GS10-3</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309497">
                <a:tc>
                  <a:txBody>
                    <a:bodyPr/>
                    <a:lstStyle/>
                    <a:p>
                      <a:pPr algn="ctr"/>
                      <a:r>
                        <a:rPr kumimoji="1" lang="en-US" altLang="ja-JP" sz="1800" dirty="0"/>
                        <a:t>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の基礎検討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GS10-4</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9" name="表 8">
            <a:extLst>
              <a:ext uri="{FF2B5EF4-FFF2-40B4-BE49-F238E27FC236}">
                <a16:creationId xmlns:a16="http://schemas.microsoft.com/office/drawing/2014/main" id="{EFA64094-8AA2-4883-BF79-493367A9CA18}"/>
              </a:ext>
            </a:extLst>
          </p:cNvPr>
          <p:cNvGraphicFramePr>
            <a:graphicFrameLocks noGrp="1"/>
          </p:cNvGraphicFramePr>
          <p:nvPr>
            <p:extLst>
              <p:ext uri="{D42A27DB-BD31-4B8C-83A1-F6EECF244321}">
                <p14:modId xmlns:p14="http://schemas.microsoft.com/office/powerpoint/2010/main" val="3477800776"/>
              </p:ext>
            </p:extLst>
          </p:nvPr>
        </p:nvGraphicFramePr>
        <p:xfrm>
          <a:off x="746113" y="4964962"/>
          <a:ext cx="10633044" cy="100584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論文投稿</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lang="ja-JP" altLang="en-US" sz="1800" dirty="0"/>
                        <a:t>有制約最適化のための制約条件の目的関数化と適応的重み調整を用いた</a:t>
                      </a:r>
                      <a:r>
                        <a:rPr lang="en-US" altLang="ja-JP" sz="1800" dirty="0"/>
                        <a:t>MOEA/D</a:t>
                      </a:r>
                      <a:r>
                        <a:rPr lang="ja-JP" altLang="en-US" sz="1800" dirty="0"/>
                        <a:t>」、電気学会 </a:t>
                      </a:r>
                      <a:r>
                        <a:rPr lang="en-US" altLang="ja-JP" sz="1800" dirty="0"/>
                        <a:t>C</a:t>
                      </a:r>
                      <a:r>
                        <a:rPr lang="ja-JP" altLang="en-US" sz="1800" dirty="0"/>
                        <a:t>部門誌、</a:t>
                      </a:r>
                      <a:r>
                        <a:rPr lang="en-US" altLang="ja-JP" sz="1800" dirty="0"/>
                        <a:t>Vol.143</a:t>
                      </a:r>
                      <a:r>
                        <a:rPr lang="ja-JP" altLang="en-US" sz="1800" dirty="0"/>
                        <a:t>（</a:t>
                      </a:r>
                      <a:r>
                        <a:rPr lang="en-US" altLang="ja-JP" sz="1800" dirty="0"/>
                        <a:t>2023</a:t>
                      </a:r>
                      <a:r>
                        <a:rPr lang="ja-JP" altLang="en-US" sz="1800" dirty="0"/>
                        <a:t>）</a:t>
                      </a:r>
                      <a:r>
                        <a:rPr lang="en-US" altLang="ja-JP" sz="1800" dirty="0"/>
                        <a:t>【</a:t>
                      </a:r>
                      <a:r>
                        <a:rPr lang="ja-JP" altLang="en-US" sz="1800" dirty="0"/>
                        <a:t>査読中</a:t>
                      </a:r>
                      <a:r>
                        <a:rPr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343679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437432029"/>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3937</TotalTime>
  <Words>5909</Words>
  <Application>Microsoft Office PowerPoint</Application>
  <PresentationFormat>ワイド画面</PresentationFormat>
  <Paragraphs>1013</Paragraphs>
  <Slides>44</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44</vt:i4>
      </vt:variant>
    </vt:vector>
  </HeadingPairs>
  <TitlesOfParts>
    <vt:vector size="50" baseType="lpstr">
      <vt:lpstr>Meiryo UI</vt:lpstr>
      <vt:lpstr>游ゴシック</vt:lpstr>
      <vt:lpstr>Arial</vt:lpstr>
      <vt:lpstr>Cambria Math</vt:lpstr>
      <vt:lpstr>Wingdings</vt:lpstr>
      <vt:lpstr>Yokogawa_Template_Standard</vt:lpstr>
      <vt:lpstr>共同研究の進捗報告と 今後の進め方のご相談  事前説明</vt:lpstr>
      <vt:lpstr>今回のお打合せの目的と概要</vt:lpstr>
      <vt:lpstr>アプローチ</vt:lpstr>
      <vt:lpstr>2022年度 共同研究　上期進捗</vt:lpstr>
      <vt:lpstr>成果概要</vt:lpstr>
      <vt:lpstr>アルゴリズム開発・検証の進捗</vt:lpstr>
      <vt:lpstr>制約対処法の分類</vt:lpstr>
      <vt:lpstr>外部発表</vt:lpstr>
      <vt:lpstr>合体アルゴリズムのスケジューリング問題への適用</vt:lpstr>
      <vt:lpstr>今回使用した問題：製紙工場・蒸解工程</vt:lpstr>
      <vt:lpstr>最適化問題</vt:lpstr>
      <vt:lpstr>問題規模</vt:lpstr>
      <vt:lpstr>検証項目</vt:lpstr>
      <vt:lpstr>最適化方法</vt:lpstr>
      <vt:lpstr>近傍生成法</vt:lpstr>
      <vt:lpstr>結果まとめ</vt:lpstr>
      <vt:lpstr>探索性能：最良解の推移</vt:lpstr>
      <vt:lpstr>算出された操作計画</vt:lpstr>
      <vt:lpstr>探索性能：最良解の推移</vt:lpstr>
      <vt:lpstr>パラメータの推移</vt:lpstr>
      <vt:lpstr>算出された操作計画</vt:lpstr>
      <vt:lpstr>まとめ</vt:lpstr>
      <vt:lpstr>対象問題の性質と課題の対応関係</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考察：パレートフロンティアが狭い場合での挙動</vt:lpstr>
      <vt:lpstr>考察：パレートフロンティアが広い場合での挙動</vt:lpstr>
      <vt:lpstr>二段階アプローチにおける問題分割のスケール差の影響</vt:lpstr>
      <vt:lpstr>問題分割における正規化方法</vt:lpstr>
      <vt:lpstr>探索性能：最良解の推移</vt:lpstr>
      <vt:lpstr>解の軌道</vt:lpstr>
      <vt:lpstr>考察：正規化の影響</vt:lpstr>
      <vt:lpstr>まとめ</vt:lpstr>
      <vt:lpstr>まとめと課題</vt:lpstr>
      <vt:lpstr>学生の研究体制</vt:lpstr>
      <vt:lpstr>PowerPoint プレゼンテーション</vt:lpstr>
      <vt:lpstr>PowerPoint プレゼンテーション</vt:lpstr>
      <vt:lpstr>PowerPoint プレゼンテーション</vt:lpstr>
      <vt:lpstr>まとめ</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613</cp:revision>
  <dcterms:created xsi:type="dcterms:W3CDTF">2022-01-26T00:23:42Z</dcterms:created>
  <dcterms:modified xsi:type="dcterms:W3CDTF">2022-10-07T17:55:53Z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